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430" r:id="rId3"/>
    <p:sldId id="431" r:id="rId4"/>
    <p:sldId id="432" r:id="rId5"/>
    <p:sldId id="433" r:id="rId6"/>
    <p:sldId id="434" r:id="rId7"/>
    <p:sldId id="435" r:id="rId8"/>
    <p:sldId id="436" r:id="rId9"/>
    <p:sldId id="441" r:id="rId10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 varScale="1">
        <p:scale>
          <a:sx n="62" d="100"/>
          <a:sy n="62" d="100"/>
        </p:scale>
        <p:origin x="21" y="28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gnieszka Siedler" userId="86246ee7ac6b8d5c" providerId="LiveId" clId="{3AF5682C-FCBB-4B25-8050-7F15C6DD4AE2}"/>
    <pc:docChg chg="modSld">
      <pc:chgData name="Agnieszka Siedler" userId="86246ee7ac6b8d5c" providerId="LiveId" clId="{3AF5682C-FCBB-4B25-8050-7F15C6DD4AE2}" dt="2025-12-05T16:32:40.314" v="8" actId="20577"/>
      <pc:docMkLst>
        <pc:docMk/>
      </pc:docMkLst>
      <pc:sldChg chg="modSp mod">
        <pc:chgData name="Agnieszka Siedler" userId="86246ee7ac6b8d5c" providerId="LiveId" clId="{3AF5682C-FCBB-4B25-8050-7F15C6DD4AE2}" dt="2025-12-05T16:32:40.314" v="8" actId="20577"/>
        <pc:sldMkLst>
          <pc:docMk/>
          <pc:sldMk cId="0" sldId="258"/>
        </pc:sldMkLst>
        <pc:spChg chg="mod">
          <ac:chgData name="Agnieszka Siedler" userId="86246ee7ac6b8d5c" providerId="LiveId" clId="{3AF5682C-FCBB-4B25-8050-7F15C6DD4AE2}" dt="2025-12-05T16:32:40.314" v="8" actId="20577"/>
          <ac:spMkLst>
            <pc:docMk/>
            <pc:sldMk cId="0" sldId="258"/>
            <ac:spMk id="1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70D37F8-788D-5237-D86D-78C874A6D5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C50E62FB-8F39-9F98-77C0-294332E263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014E7CC-E56E-6D0C-9D72-0615DB6F3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7CE-86BE-4A28-A8FC-3E172E217D98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CDF7766-761D-C7D3-3D1B-786086672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FCACF50-9F06-CB82-77E2-2DAD93303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78BB7-B3DB-43E3-AB4E-5EC85AF16FC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39084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07AD8D5-416B-D48A-1347-BFC686A79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6D7BD960-0490-C650-DF6E-81EAEA1B4E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EE1F7B5-3892-186C-071C-D98757E01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7CE-86BE-4A28-A8FC-3E172E217D98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61C8EE2-4EEC-72F2-B041-2E820FE8B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D9FD9A2-408D-7180-A902-295077298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78BB7-B3DB-43E3-AB4E-5EC85AF16FC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72196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9C8EA749-C111-1770-7E4D-1D671BBBFC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49D538DE-2D3F-6BB8-DC09-E3FDB4DF54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260A408-AFD6-DA56-2534-2610C8E8B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7CE-86BE-4A28-A8FC-3E172E217D98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DC73FBD-51AE-CB59-8FC4-F1888FF0A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78C353C-5665-EF42-744B-77D352D60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78BB7-B3DB-43E3-AB4E-5EC85AF16FC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85766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B98914C-BCF3-5011-ECC7-B87A2BBF1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B507C81-3BA4-D10B-A746-C8B8AABD28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A9BBA7E-5CE0-63BE-035A-230C2BEED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7CE-86BE-4A28-A8FC-3E172E217D98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9422BE0-A0AC-EB87-D77A-D31692C96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F719B95-B336-C12D-0CB3-9FE1D9BA9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78BB7-B3DB-43E3-AB4E-5EC85AF16FC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46602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90ACE57-385F-018B-10AE-58340AD98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20313DD-4EFE-3BEA-8211-4BDA459B15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14E8604-6391-274E-F4E2-1D84359A1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7CE-86BE-4A28-A8FC-3E172E217D98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5BB14F4-0EFE-D5FA-630F-074DE8243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FC4AA06C-09C8-4168-1566-764FD2C6D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78BB7-B3DB-43E3-AB4E-5EC85AF16FC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65554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A933641-0830-E085-7D64-E7899D2B8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6F6C5CD-B1F3-F9FE-16B2-3C5635653E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694E4D9E-C694-CE7F-6F95-1E4B5574AB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623F92F2-9112-C628-BB20-FA20E4B95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7CE-86BE-4A28-A8FC-3E172E217D98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E58ED816-BB57-25DF-4814-2D720B619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C57A1B9-28D7-D817-A180-5F67C162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78BB7-B3DB-43E3-AB4E-5EC85AF16FC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27917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742486B-A887-D62A-A1B9-6264DFE99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97BD92C3-0AAF-4E0E-7F67-8429B9AFB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B1DD7AB-CDB5-EB6F-BAB3-D2B24D2652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768C60F4-5D4F-C6A9-F14A-7CC13F2F67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9ACFB5E7-5B2D-3681-D3A2-D444A5E9A8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B18F220E-290A-0F13-D98E-05F8536CA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7CE-86BE-4A28-A8FC-3E172E217D98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18A6C521-E90A-E797-935A-4C08CD585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4B134B46-362F-80B8-481A-D611F2244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78BB7-B3DB-43E3-AB4E-5EC85AF16FC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49682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5DE0172-9D33-2D6E-76A4-7CDF5E131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8C79D800-207C-E909-F344-06924F834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7CE-86BE-4A28-A8FC-3E172E217D98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12FB444E-C36C-DA7B-2327-8D87A91F3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C1F36DEF-43E9-4EB2-2360-20E858092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78BB7-B3DB-43E3-AB4E-5EC85AF16FC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2390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C7799F87-E992-040A-BE0C-0414B5261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7CE-86BE-4A28-A8FC-3E172E217D98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E40E1883-3497-AAA3-A3B2-447FD4D69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2138ED8-303C-CF24-6ED1-E7A4D9469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78BB7-B3DB-43E3-AB4E-5EC85AF16FC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83971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2437E94-F13D-FA3C-E983-EB37108FC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18CF900-553D-D282-86CC-0B096CD30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89763066-4030-3F5E-76A6-40DB748C00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0E5C55FC-8ED2-286A-A0ED-69773B255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7CE-86BE-4A28-A8FC-3E172E217D98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1009E7F4-EDB0-F869-6C74-AFBB05735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0142F92D-78C4-2EEF-4B12-76828359D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78BB7-B3DB-43E3-AB4E-5EC85AF16FC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79561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C96CA77-5DFF-6F43-7646-632B99FE6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C37CB048-76CC-D75B-0330-6216AC5D03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2DF46D18-3EF2-74A4-055D-6DEC1210A8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76BA159D-BAD1-D4DF-4EA4-7747B3872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7CE-86BE-4A28-A8FC-3E172E217D98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673EDF88-B6D6-8606-AFEE-7DCAE5A23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C76C9C77-3A19-90C8-ADDC-A3A0E032F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78BB7-B3DB-43E3-AB4E-5EC85AF16FC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20670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25B2A7D3-5032-FA5D-641B-0DDE08575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4610937-4CB2-BB32-5947-7703878EF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826DD96-128E-B7DB-E8EB-7A6FB4DA79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C0FB7CE-86BE-4A28-A8FC-3E172E217D98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6528CBD-61C0-3C6D-799F-4AFD398787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90DC1A5-E5FD-6AC1-FDF7-101446579D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E578BB7-B3DB-43E3-AB4E-5EC85AF16FC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83550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0135" y="417838"/>
            <a:ext cx="6344281" cy="1228032"/>
            <a:chOff x="0" y="0"/>
            <a:chExt cx="12688562" cy="245606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688562" cy="2456064"/>
            </a:xfrm>
            <a:custGeom>
              <a:avLst/>
              <a:gdLst/>
              <a:ahLst/>
              <a:cxnLst/>
              <a:rect l="l" t="t" r="r" b="b"/>
              <a:pathLst>
                <a:path w="12688562" h="2456064">
                  <a:moveTo>
                    <a:pt x="0" y="0"/>
                  </a:moveTo>
                  <a:lnTo>
                    <a:pt x="12688562" y="0"/>
                  </a:lnTo>
                  <a:lnTo>
                    <a:pt x="12688562" y="2456064"/>
                  </a:lnTo>
                  <a:lnTo>
                    <a:pt x="0" y="245606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38100"/>
              <a:ext cx="12688562" cy="2417964"/>
            </a:xfrm>
            <a:prstGeom prst="rect">
              <a:avLst/>
            </a:prstGeom>
          </p:spPr>
          <p:txBody>
            <a:bodyPr lIns="0" tIns="0" rIns="0" bIns="0" rtlCol="0" anchor="b"/>
            <a:lstStyle/>
            <a:p>
              <a:pPr>
                <a:lnSpc>
                  <a:spcPts val="1728"/>
                </a:lnSpc>
              </a:pPr>
              <a:r>
                <a:rPr lang="en-US" sz="1600" b="1" spc="175">
                  <a:solidFill>
                    <a:srgbClr val="000000"/>
                  </a:solidFill>
                  <a:latin typeface="Helvetica World Bold"/>
                  <a:ea typeface="Helvetica World Bold"/>
                  <a:cs typeface="Helvetica World Bold"/>
                  <a:sym typeface="Helvetica World Bold"/>
                </a:rPr>
                <a:t>UPSKILLING PRESERVICE TEACHERS TO SUPPORT YOUNG CHILDREN WITH AUTISM SPECTRUM DISORDER THROUGH DIGITAL SOCIAL STORIES</a:t>
              </a:r>
            </a:p>
            <a:p>
              <a:pPr>
                <a:lnSpc>
                  <a:spcPts val="1728"/>
                </a:lnSpc>
              </a:pPr>
              <a:endParaRPr lang="en-US" sz="1600" b="1" spc="175">
                <a:solidFill>
                  <a:srgbClr val="000000"/>
                </a:solidFill>
                <a:latin typeface="Helvetica World Bold"/>
                <a:ea typeface="Helvetica World Bold"/>
                <a:cs typeface="Helvetica World Bold"/>
                <a:sym typeface="Helvetica World Bold"/>
              </a:endParaRPr>
            </a:p>
            <a:p>
              <a:pPr>
                <a:lnSpc>
                  <a:spcPts val="1728"/>
                </a:lnSpc>
              </a:pPr>
              <a:r>
                <a:rPr lang="en-US" sz="1600" b="1" spc="75">
                  <a:solidFill>
                    <a:srgbClr val="000000"/>
                  </a:solidFill>
                  <a:latin typeface="Helvetica World Bold"/>
                  <a:ea typeface="Helvetica World Bold"/>
                  <a:cs typeface="Helvetica World Bold"/>
                  <a:sym typeface="Helvetica World Bold"/>
                </a:rPr>
                <a:t>2024-1-PL01-KA220-HED-000246304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9694959" y="-586375"/>
            <a:ext cx="2935960" cy="2935960"/>
            <a:chOff x="0" y="0"/>
            <a:chExt cx="5871920" cy="5871920"/>
          </a:xfrm>
        </p:grpSpPr>
        <p:sp>
          <p:nvSpPr>
            <p:cNvPr id="9" name="Freeform 9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6848918" y="503577"/>
            <a:ext cx="3506209" cy="756055"/>
            <a:chOff x="0" y="0"/>
            <a:chExt cx="7012418" cy="1512110"/>
          </a:xfrm>
        </p:grpSpPr>
        <p:sp>
          <p:nvSpPr>
            <p:cNvPr id="11" name="Freeform 11" descr="Obraz zawierający Jaskrawoniebieski, Czcionka, niebieskie, zrzut ekranu  Zawartość wygenerowana przez AI może być niepoprawna."/>
            <p:cNvSpPr/>
            <p:nvPr/>
          </p:nvSpPr>
          <p:spPr>
            <a:xfrm>
              <a:off x="0" y="0"/>
              <a:ext cx="7012432" cy="1512062"/>
            </a:xfrm>
            <a:custGeom>
              <a:avLst/>
              <a:gdLst/>
              <a:ahLst/>
              <a:cxnLst/>
              <a:rect l="l" t="t" r="r" b="b"/>
              <a:pathLst>
                <a:path w="7012432" h="1512062">
                  <a:moveTo>
                    <a:pt x="0" y="0"/>
                  </a:moveTo>
                  <a:lnTo>
                    <a:pt x="7012432" y="0"/>
                  </a:lnTo>
                  <a:lnTo>
                    <a:pt x="7012432" y="1512062"/>
                  </a:lnTo>
                  <a:lnTo>
                    <a:pt x="0" y="151206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3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315298" y="5449984"/>
            <a:ext cx="3892962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19"/>
              </a:lnSpc>
            </a:pPr>
            <a:r>
              <a:rPr lang="pl-PL" sz="1600" b="1" dirty="0">
                <a:solidFill>
                  <a:srgbClr val="000000"/>
                </a:solidFill>
                <a:latin typeface="Aptos Bold"/>
                <a:ea typeface="Aptos Bold"/>
                <a:cs typeface="Aptos Bold"/>
                <a:sym typeface="Aptos Bold"/>
              </a:rPr>
              <a:t>Opracowanie</a:t>
            </a:r>
            <a:r>
              <a:rPr lang="en-US" sz="1600" b="1" dirty="0">
                <a:solidFill>
                  <a:srgbClr val="000000"/>
                </a:solidFill>
                <a:latin typeface="Aptos Bold"/>
                <a:ea typeface="Aptos Bold"/>
                <a:cs typeface="Aptos Bold"/>
                <a:sym typeface="Aptos Bold"/>
              </a:rPr>
              <a:t>:</a:t>
            </a:r>
          </a:p>
          <a:p>
            <a:pPr>
              <a:lnSpc>
                <a:spcPts val="1919"/>
              </a:lnSpc>
            </a:pPr>
            <a:r>
              <a:rPr lang="en-US" sz="1600" dirty="0">
                <a:solidFill>
                  <a:srgbClr val="000000"/>
                </a:solidFill>
                <a:latin typeface="Aptos"/>
                <a:ea typeface="Aptos"/>
                <a:cs typeface="Aptos"/>
                <a:sym typeface="Aptos"/>
              </a:rPr>
              <a:t>prof. dr hab. </a:t>
            </a:r>
            <a:r>
              <a:rPr lang="pl-PL" sz="1600" dirty="0">
                <a:solidFill>
                  <a:srgbClr val="000000"/>
                </a:solidFill>
                <a:latin typeface="Aptos"/>
                <a:ea typeface="Aptos"/>
                <a:cs typeface="Aptos"/>
                <a:sym typeface="Aptos"/>
              </a:rPr>
              <a:t>Joanna Madalińska-Michalak</a:t>
            </a:r>
            <a:endParaRPr lang="en-US" sz="1600" dirty="0">
              <a:solidFill>
                <a:srgbClr val="000000"/>
              </a:solidFill>
              <a:latin typeface="Aptos"/>
              <a:ea typeface="Aptos"/>
              <a:cs typeface="Aptos"/>
              <a:sym typeface="Apto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879600" y="3006068"/>
            <a:ext cx="8585200" cy="17298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pl-PL" sz="2933" b="1" dirty="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STRATEGIE KOMUNIKACJI Z RODZINĄ</a:t>
            </a:r>
          </a:p>
          <a:p>
            <a:pPr algn="ctr">
              <a:lnSpc>
                <a:spcPts val="3360"/>
              </a:lnSpc>
            </a:pPr>
            <a:r>
              <a:rPr lang="pl-PL" sz="2133" dirty="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WARSZTATY</a:t>
            </a:r>
          </a:p>
          <a:p>
            <a:pPr algn="ctr">
              <a:lnSpc>
                <a:spcPts val="3360"/>
              </a:lnSpc>
            </a:pPr>
            <a:endParaRPr lang="en-US" sz="2933" b="1" dirty="0">
              <a:solidFill>
                <a:srgbClr val="FC8C18"/>
              </a:solidFill>
              <a:latin typeface="Corbel" panose="020B0503020204020204" pitchFamily="34" charset="0"/>
              <a:ea typeface="Aptos"/>
              <a:cs typeface="Aptos"/>
              <a:sym typeface="Aptos"/>
            </a:endParaRPr>
          </a:p>
          <a:p>
            <a:pPr algn="ctr">
              <a:lnSpc>
                <a:spcPts val="3360"/>
              </a:lnSpc>
            </a:pPr>
            <a:r>
              <a:rPr lang="pl-PL" sz="240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Załącznik </a:t>
            </a:r>
            <a:r>
              <a:rPr lang="pl-PL" sz="2400" dirty="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E.3.1</a:t>
            </a:r>
            <a:r>
              <a:rPr lang="pl-PL" sz="2800" dirty="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.</a:t>
            </a:r>
            <a:endParaRPr lang="en-US" sz="2800" dirty="0">
              <a:solidFill>
                <a:srgbClr val="FC8C18"/>
              </a:solidFill>
              <a:latin typeface="Corbel" panose="020B0503020204020204" pitchFamily="34" charset="0"/>
              <a:ea typeface="Aptos"/>
              <a:cs typeface="Aptos"/>
              <a:sym typeface="Aptos"/>
            </a:endParaRPr>
          </a:p>
        </p:txBody>
      </p:sp>
      <p:sp>
        <p:nvSpPr>
          <p:cNvPr id="14" name="Podtytuł 2">
            <a:extLst>
              <a:ext uri="{FF2B5EF4-FFF2-40B4-BE49-F238E27FC236}">
                <a16:creationId xmlns:a16="http://schemas.microsoft.com/office/drawing/2014/main" id="{232F05AB-EFB6-C3CB-18F5-6EDB71740E8A}"/>
              </a:ext>
            </a:extLst>
          </p:cNvPr>
          <p:cNvSpPr txBox="1">
            <a:spLocks/>
          </p:cNvSpPr>
          <p:nvPr/>
        </p:nvSpPr>
        <p:spPr>
          <a:xfrm>
            <a:off x="8686800" y="5374752"/>
            <a:ext cx="2800157" cy="1262479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6600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MODU</a:t>
            </a:r>
            <a:r>
              <a:rPr lang="pl-PL" sz="6600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Ł</a:t>
            </a:r>
            <a:r>
              <a:rPr lang="en-US" sz="6600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 </a:t>
            </a:r>
            <a:r>
              <a:rPr lang="pl-PL" sz="6600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5.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sz="4800" b="1" spc="50" dirty="0">
              <a:solidFill>
                <a:srgbClr val="379CF6"/>
              </a:solidFill>
              <a:latin typeface="Helvetica Bold"/>
              <a:ea typeface="Helvetica Bold"/>
              <a:cs typeface="Helvetica Bold"/>
              <a:sym typeface="Helvetica Bold"/>
            </a:endParaRP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pl-PL" sz="4800" dirty="0">
                <a:solidFill>
                  <a:srgbClr val="379CF6"/>
                </a:solidFill>
              </a:rPr>
              <a:t>Budowanie mostów: współpraca z rodzicami i specjalistami</a:t>
            </a:r>
            <a:endParaRPr lang="en-US" sz="4800" b="1" spc="50" dirty="0">
              <a:solidFill>
                <a:srgbClr val="379CF6"/>
              </a:solidFill>
              <a:latin typeface="Helvetica Bold"/>
              <a:ea typeface="Helvetica Bold"/>
              <a:cs typeface="Helvetica Bold"/>
              <a:sym typeface="Helvetica Bo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9694959" y="-586375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46804" y="369887"/>
            <a:ext cx="9222216" cy="1325563"/>
            <a:chOff x="0" y="-304800"/>
            <a:chExt cx="18444432" cy="2651126"/>
          </a:xfrm>
        </p:grpSpPr>
        <p:sp>
          <p:nvSpPr>
            <p:cNvPr id="7" name="Freeform 7"/>
            <p:cNvSpPr/>
            <p:nvPr/>
          </p:nvSpPr>
          <p:spPr>
            <a:xfrm>
              <a:off x="0" y="-304800"/>
              <a:ext cx="18444432" cy="2651126"/>
            </a:xfrm>
            <a:custGeom>
              <a:avLst/>
              <a:gdLst/>
              <a:ahLst/>
              <a:cxnLst/>
              <a:rect l="l" t="t" r="r" b="b"/>
              <a:pathLst>
                <a:path w="18444432" h="2651126">
                  <a:moveTo>
                    <a:pt x="0" y="0"/>
                  </a:moveTo>
                  <a:lnTo>
                    <a:pt x="18444432" y="0"/>
                  </a:lnTo>
                  <a:lnTo>
                    <a:pt x="18444432" y="2651126"/>
                  </a:lnTo>
                  <a:lnTo>
                    <a:pt x="0" y="265112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266702"/>
              <a:ext cx="18444432" cy="257492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r>
                <a:rPr lang="pl-PL" sz="4000" b="1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Cele warsztatu</a:t>
              </a:r>
              <a:endParaRPr lang="en-US" sz="4000" b="1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553808" y="1658744"/>
            <a:ext cx="11196757" cy="46686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pl-PL" sz="3200" b="1" dirty="0"/>
              <a:t>Pod koniec tego spotkania uczestnicy:</a:t>
            </a:r>
          </a:p>
          <a:p>
            <a:pPr>
              <a:lnSpc>
                <a:spcPct val="150000"/>
              </a:lnSpc>
            </a:pPr>
            <a:r>
              <a:rPr lang="pl-PL" sz="2800" dirty="0"/>
              <a:t>• Zrozumieją rolę skutecznej komunikacji w angażowaniu rodzin we współpracę.</a:t>
            </a:r>
            <a:br>
              <a:rPr lang="pl-PL" sz="2800" dirty="0"/>
            </a:br>
            <a:r>
              <a:rPr lang="pl-PL" sz="2800" dirty="0"/>
              <a:t>• Poznają najważniejsze, oparte na dowodach strategie komunikacyjne.</a:t>
            </a:r>
            <a:br>
              <a:rPr lang="pl-PL" sz="2800" dirty="0"/>
            </a:br>
            <a:r>
              <a:rPr lang="pl-PL" sz="2800" dirty="0"/>
              <a:t>• Rozpoznają typowe pułapki komunikacyjne oraz sposoby ich unikania.</a:t>
            </a:r>
            <a:br>
              <a:rPr lang="pl-PL" sz="2800" dirty="0"/>
            </a:br>
            <a:r>
              <a:rPr lang="pl-PL" sz="2800" dirty="0"/>
              <a:t>• Przeanalizują przykłady skutecznej współpracy między rodziną a nauczycielem.</a:t>
            </a:r>
          </a:p>
          <a:p>
            <a:pPr>
              <a:lnSpc>
                <a:spcPts val="2138"/>
              </a:lnSpc>
            </a:pPr>
            <a:endParaRPr lang="en-US" sz="2933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841732" y="518970"/>
            <a:ext cx="957380" cy="825748"/>
          </a:xfrm>
          <a:custGeom>
            <a:avLst/>
            <a:gdLst/>
            <a:ahLst/>
            <a:cxnLst/>
            <a:rect l="l" t="t" r="r" b="b"/>
            <a:pathLst>
              <a:path w="1436070" h="1238622">
                <a:moveTo>
                  <a:pt x="0" y="0"/>
                </a:moveTo>
                <a:lnTo>
                  <a:pt x="1436070" y="0"/>
                </a:lnTo>
                <a:lnTo>
                  <a:pt x="1436070" y="1238622"/>
                </a:lnTo>
                <a:lnTo>
                  <a:pt x="0" y="123862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t="-676" b="-676"/>
            </a:stretch>
          </a:blipFill>
        </p:spPr>
        <p:txBody>
          <a:bodyPr/>
          <a:lstStyle/>
          <a:p>
            <a:endParaRPr lang="pl-PL" sz="12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-249295"/>
            <a:ext cx="9222216" cy="2353057"/>
            <a:chOff x="0" y="-498590"/>
            <a:chExt cx="18444432" cy="4706114"/>
          </a:xfrm>
        </p:grpSpPr>
        <p:sp>
          <p:nvSpPr>
            <p:cNvPr id="7" name="Freeform 7"/>
            <p:cNvSpPr/>
            <p:nvPr/>
          </p:nvSpPr>
          <p:spPr>
            <a:xfrm>
              <a:off x="0" y="125338"/>
              <a:ext cx="18444432" cy="4082186"/>
            </a:xfrm>
            <a:custGeom>
              <a:avLst/>
              <a:gdLst/>
              <a:ahLst/>
              <a:cxnLst/>
              <a:rect l="l" t="t" r="r" b="b"/>
              <a:pathLst>
                <a:path w="18444432" h="4082186">
                  <a:moveTo>
                    <a:pt x="0" y="0"/>
                  </a:moveTo>
                  <a:lnTo>
                    <a:pt x="18444432" y="0"/>
                  </a:lnTo>
                  <a:lnTo>
                    <a:pt x="18444432" y="4082186"/>
                  </a:lnTo>
                  <a:lnTo>
                    <a:pt x="0" y="40821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98590"/>
              <a:ext cx="18444432" cy="40059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050" dirty="0"/>
            </a:p>
            <a:p>
              <a:pPr>
                <a:lnSpc>
                  <a:spcPts val="4752"/>
                </a:lnSpc>
              </a:pPr>
              <a:r>
                <a:rPr lang="pl-PL" sz="36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Znaczenie komunikacji między nauczycielem a rodzicem</a:t>
              </a:r>
              <a:endParaRPr lang="en-US" sz="36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399392" y="1938370"/>
            <a:ext cx="5823111" cy="34159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99"/>
              </a:lnSpc>
            </a:pPr>
            <a:r>
              <a:rPr lang="pl-PL" sz="2800" dirty="0"/>
              <a:t>• Wzmacnia zaufanie i współpracę</a:t>
            </a:r>
            <a:br>
              <a:rPr lang="pl-PL" sz="2800" dirty="0"/>
            </a:br>
            <a:r>
              <a:rPr lang="pl-PL" sz="2800" dirty="0"/>
              <a:t>• Wspiera uczenie się i rozwój odpowiednich </a:t>
            </a:r>
            <a:r>
              <a:rPr lang="pl-PL" sz="2800" dirty="0" err="1"/>
              <a:t>zachowańucznia</a:t>
            </a:r>
            <a:br>
              <a:rPr lang="pl-PL" sz="2800" dirty="0"/>
            </a:br>
            <a:r>
              <a:rPr lang="pl-PL" sz="2800" dirty="0"/>
              <a:t>• Zachęca do zaangażowania rodziny</a:t>
            </a:r>
            <a:br>
              <a:rPr lang="pl-PL" sz="2800" dirty="0"/>
            </a:br>
            <a:r>
              <a:rPr lang="pl-PL" sz="2800" dirty="0"/>
              <a:t>• Buduje szkołę wrażliwą kulturowo i otwartą na różnorodność</a:t>
            </a:r>
            <a:endParaRPr lang="en-US" sz="2800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44C272C9-A9EA-2929-FD8A-FEAB11EB30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2504" y="2065662"/>
            <a:ext cx="5259684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98438"/>
            <a:chOff x="0" y="0"/>
            <a:chExt cx="18444432" cy="299687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19739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Strategia 1: Aktywne słuchanie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0495" y="2069749"/>
            <a:ext cx="6582656" cy="39930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99"/>
              </a:lnSpc>
            </a:pPr>
            <a:r>
              <a:rPr lang="pl-PL" sz="2800" dirty="0"/>
              <a:t>• </a:t>
            </a:r>
            <a:r>
              <a:rPr lang="pl-PL" sz="2800" b="1" dirty="0"/>
              <a:t>Skup się w pełni na rozmówcy</a:t>
            </a:r>
            <a:r>
              <a:rPr lang="pl-PL" sz="2800" dirty="0"/>
              <a:t> (niewerbalne sygnały też mają znaczenie)</a:t>
            </a:r>
            <a:br>
              <a:rPr lang="pl-PL" sz="2800" dirty="0"/>
            </a:br>
            <a:r>
              <a:rPr lang="pl-PL" sz="2800" dirty="0"/>
              <a:t>• </a:t>
            </a:r>
            <a:r>
              <a:rPr lang="pl-PL" sz="2800" b="1" dirty="0"/>
              <a:t>Parafrazuj i podsumowuj to,</a:t>
            </a:r>
            <a:r>
              <a:rPr lang="pl-PL" sz="2800" dirty="0"/>
              <a:t> co usłyszałeś</a:t>
            </a:r>
            <a:br>
              <a:rPr lang="pl-PL" sz="2800" dirty="0"/>
            </a:br>
            <a:r>
              <a:rPr lang="pl-PL" sz="2800" dirty="0"/>
              <a:t>• </a:t>
            </a:r>
            <a:r>
              <a:rPr lang="pl-PL" sz="2800" b="1" dirty="0"/>
              <a:t>Unikaj przerywania i pochopnych wniosków</a:t>
            </a:r>
            <a:br>
              <a:rPr lang="pl-PL" sz="2800" dirty="0"/>
            </a:br>
            <a:r>
              <a:rPr lang="pl-PL" sz="2800" dirty="0"/>
              <a:t>• </a:t>
            </a:r>
            <a:r>
              <a:rPr lang="pl-PL" sz="2800" b="1" dirty="0"/>
              <a:t>Zadawaj pytania doprecyzowujące</a:t>
            </a:r>
            <a:endParaRPr lang="en-US" sz="2800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5432CFC7-0440-5B39-73CF-2C85172FCC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9083" y="2238303"/>
            <a:ext cx="3448624" cy="307953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-317613"/>
            <a:ext cx="9222216" cy="2041093"/>
            <a:chOff x="0" y="0"/>
            <a:chExt cx="18444432" cy="40821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4082186"/>
            </a:xfrm>
            <a:custGeom>
              <a:avLst/>
              <a:gdLst/>
              <a:ahLst/>
              <a:cxnLst/>
              <a:rect l="l" t="t" r="r" b="b"/>
              <a:pathLst>
                <a:path w="18444432" h="4082186">
                  <a:moveTo>
                    <a:pt x="0" y="0"/>
                  </a:moveTo>
                  <a:lnTo>
                    <a:pt x="18444432" y="0"/>
                  </a:lnTo>
                  <a:lnTo>
                    <a:pt x="18444432" y="4082186"/>
                  </a:lnTo>
                  <a:lnTo>
                    <a:pt x="0" y="40821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40059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Strategia 2: Empatia i pytania otwarte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10475" y="2041467"/>
            <a:ext cx="6805974" cy="48336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pl-PL" sz="2800" dirty="0"/>
              <a:t>• </a:t>
            </a:r>
            <a:r>
              <a:rPr lang="pl-PL" sz="2800" b="1" dirty="0"/>
              <a:t>Empatia:</a:t>
            </a:r>
            <a:r>
              <a:rPr lang="pl-PL" sz="2800" dirty="0"/>
              <a:t> okazuj zrozumienie, nie oceniaj, uznawaj doświadczenia rodziny</a:t>
            </a:r>
            <a:br>
              <a:rPr lang="pl-PL" sz="2800" dirty="0"/>
            </a:br>
            <a:r>
              <a:rPr lang="pl-PL" sz="2800" dirty="0"/>
              <a:t>• </a:t>
            </a:r>
            <a:r>
              <a:rPr lang="pl-PL" sz="2800" b="1" dirty="0"/>
              <a:t>Pytania otwarte:</a:t>
            </a:r>
            <a:r>
              <a:rPr lang="pl-PL" sz="2800" dirty="0"/>
              <a:t> zachęcają do dialogu i pogłębiają zrozumienie</a:t>
            </a:r>
          </a:p>
          <a:p>
            <a:endParaRPr lang="pl-PL" sz="2800" dirty="0"/>
          </a:p>
          <a:p>
            <a:r>
              <a:rPr lang="pl-PL" sz="2800" b="1" dirty="0"/>
              <a:t>Przykłady:</a:t>
            </a:r>
            <a:br>
              <a:rPr lang="pl-PL" sz="2800" dirty="0"/>
            </a:br>
            <a:r>
              <a:rPr lang="pl-PL" sz="2800" dirty="0"/>
              <a:t>„Jak ten rok szkolny przebiega dla Państwa dziecka?”</a:t>
            </a:r>
            <a:br>
              <a:rPr lang="pl-PL" sz="2800" dirty="0"/>
            </a:br>
            <a:r>
              <a:rPr lang="pl-PL" sz="2800" dirty="0"/>
              <a:t>vs.</a:t>
            </a:r>
            <a:br>
              <a:rPr lang="pl-PL" sz="2800" dirty="0"/>
            </a:br>
            <a:r>
              <a:rPr lang="pl-PL" sz="2800" dirty="0"/>
              <a:t>„Czy wszystko w porządku?”</a:t>
            </a:r>
          </a:p>
          <a:p>
            <a:pPr>
              <a:lnSpc>
                <a:spcPts val="4500"/>
              </a:lnSpc>
            </a:pPr>
            <a:endParaRPr lang="en-US" sz="2800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C1524E08-D312-A26E-B413-B27CAEEA2B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7301" y="2245009"/>
            <a:ext cx="3776530" cy="32256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-217764"/>
            <a:ext cx="9222216" cy="2258857"/>
            <a:chOff x="0" y="-435528"/>
            <a:chExt cx="18444432" cy="451771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4082186"/>
            </a:xfrm>
            <a:custGeom>
              <a:avLst/>
              <a:gdLst/>
              <a:ahLst/>
              <a:cxnLst/>
              <a:rect l="l" t="t" r="r" b="b"/>
              <a:pathLst>
                <a:path w="18444432" h="4082186">
                  <a:moveTo>
                    <a:pt x="0" y="0"/>
                  </a:moveTo>
                  <a:lnTo>
                    <a:pt x="18444432" y="0"/>
                  </a:lnTo>
                  <a:lnTo>
                    <a:pt x="18444432" y="4082186"/>
                  </a:lnTo>
                  <a:lnTo>
                    <a:pt x="0" y="40821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35528"/>
              <a:ext cx="18444432" cy="40059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Strategia</a:t>
              </a:r>
              <a:r>
                <a:rPr lang="en-US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 3: </a:t>
              </a: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Komunikacja uważna na wątki kulturowe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526412" y="2359626"/>
            <a:ext cx="7461450" cy="22757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99"/>
              </a:lnSpc>
            </a:pPr>
            <a:r>
              <a:rPr lang="pl-PL" sz="3200" dirty="0"/>
              <a:t>• Rozumiej wartości, tradycje i normy komunikacyjne danej rodziny</a:t>
            </a:r>
            <a:br>
              <a:rPr lang="pl-PL" sz="3200" dirty="0"/>
            </a:br>
            <a:r>
              <a:rPr lang="pl-PL" sz="3200" dirty="0"/>
              <a:t>• Używaj języka </a:t>
            </a:r>
            <a:r>
              <a:rPr lang="pl-PL" sz="3200" dirty="0" err="1"/>
              <a:t>inkluzywnego</a:t>
            </a:r>
            <a:r>
              <a:rPr lang="pl-PL" sz="3200" dirty="0"/>
              <a:t> i unikaj założeń</a:t>
            </a:r>
            <a:endParaRPr lang="en-US" sz="2999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3D20FC90-4FE5-02D8-0B0C-97C0D6448E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4737" y="2019474"/>
            <a:ext cx="2974856" cy="2147860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4C0B6A3E-EBA5-5C1C-395A-7E5A5F7FE7AC}"/>
              </a:ext>
            </a:extLst>
          </p:cNvPr>
          <p:cNvSpPr txBox="1"/>
          <p:nvPr/>
        </p:nvSpPr>
        <p:spPr>
          <a:xfrm>
            <a:off x="442329" y="4592875"/>
            <a:ext cx="10462154" cy="17910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499"/>
              </a:lnSpc>
            </a:pPr>
            <a:r>
              <a:rPr lang="pl-PL" sz="3200" dirty="0"/>
              <a:t>• Zapewniaj usługi tłumacza i elastyczne formy spotkań</a:t>
            </a:r>
            <a:br>
              <a:rPr lang="pl-PL" sz="3200" dirty="0"/>
            </a:br>
            <a:r>
              <a:rPr lang="pl-PL" sz="3200" dirty="0"/>
              <a:t>• Wspieraj się mocnymi stronami rodziny i zasobami społeczności</a:t>
            </a:r>
            <a:endParaRPr lang="en-US" sz="3000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-225105"/>
            <a:ext cx="9222216" cy="2266198"/>
            <a:chOff x="0" y="-450210"/>
            <a:chExt cx="18444432" cy="453239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4082186"/>
            </a:xfrm>
            <a:custGeom>
              <a:avLst/>
              <a:gdLst/>
              <a:ahLst/>
              <a:cxnLst/>
              <a:rect l="l" t="t" r="r" b="b"/>
              <a:pathLst>
                <a:path w="18444432" h="4082186">
                  <a:moveTo>
                    <a:pt x="0" y="0"/>
                  </a:moveTo>
                  <a:lnTo>
                    <a:pt x="18444432" y="0"/>
                  </a:lnTo>
                  <a:lnTo>
                    <a:pt x="18444432" y="4082186"/>
                  </a:lnTo>
                  <a:lnTo>
                    <a:pt x="0" y="40821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50210"/>
              <a:ext cx="18444432" cy="40059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Przykłady skutecznego zaangażowania rodziny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561033" y="2266198"/>
            <a:ext cx="7316127" cy="34470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pl-PL" sz="2800" dirty="0"/>
              <a:t>• Nauczyciel prowadził comiesięczne spotkania w języku preferowanym przez rodziców — poprawiło to frekwencję</a:t>
            </a:r>
            <a:br>
              <a:rPr lang="pl-PL" sz="2800" dirty="0"/>
            </a:br>
            <a:r>
              <a:rPr lang="pl-PL" sz="2800" dirty="0"/>
              <a:t>• Szkoła stworzyła komitet powitalny dla rodzin — zwiększyło to zaufanie i zaangażowanie</a:t>
            </a:r>
            <a:br>
              <a:rPr lang="pl-PL" sz="2800" dirty="0"/>
            </a:br>
            <a:r>
              <a:rPr lang="pl-PL" sz="2800" dirty="0"/>
              <a:t>• Wykorzystanie aplikacji do komunikacji poprawiło współpracę między rodzicami a nauczycielem w zakresie celów IPET</a:t>
            </a: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DD93D351-66C1-8BB0-B623-02528FA206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1732" y="2807902"/>
            <a:ext cx="3537815" cy="243451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Czego unikać?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2293715"/>
            <a:ext cx="10611755" cy="2838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99"/>
              </a:lnSpc>
            </a:pPr>
            <a:r>
              <a:rPr lang="pl-PL" sz="2800" dirty="0"/>
              <a:t>• Mówienie </a:t>
            </a:r>
            <a:r>
              <a:rPr lang="pl-PL" sz="2800" b="1" i="1" dirty="0"/>
              <a:t>do</a:t>
            </a:r>
            <a:r>
              <a:rPr lang="pl-PL" sz="2800" b="1" dirty="0"/>
              <a:t> </a:t>
            </a:r>
            <a:r>
              <a:rPr lang="pl-PL" sz="2800" dirty="0"/>
              <a:t>rodzin zamiast rozmowy </a:t>
            </a:r>
            <a:r>
              <a:rPr lang="pl-PL" sz="2800" b="1" i="1" dirty="0"/>
              <a:t>z</a:t>
            </a:r>
            <a:r>
              <a:rPr lang="pl-PL" sz="2800" dirty="0"/>
              <a:t> nimi</a:t>
            </a:r>
            <a:br>
              <a:rPr lang="pl-PL" sz="2800" dirty="0"/>
            </a:br>
            <a:r>
              <a:rPr lang="pl-PL" sz="2800" dirty="0"/>
              <a:t>• Nadmierne używanie specjalistycznego żargonu lub zakładanie, że rodzice coś powinni wiedzieć</a:t>
            </a:r>
            <a:br>
              <a:rPr lang="pl-PL" sz="2800" dirty="0"/>
            </a:br>
            <a:r>
              <a:rPr lang="pl-PL" sz="2800" dirty="0"/>
              <a:t>• Ignorowanie potrzeb kulturowych lub językowych</a:t>
            </a:r>
            <a:br>
              <a:rPr lang="pl-PL" sz="2800" dirty="0"/>
            </a:br>
            <a:r>
              <a:rPr lang="pl-PL" sz="2800" dirty="0"/>
              <a:t>• Kontaktowanie się z rodziną tylko wtedy, gdy pojawia się problem</a:t>
            </a:r>
            <a:endParaRPr lang="en-US" sz="2800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85800" y="2781848"/>
            <a:ext cx="11131688" cy="1579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Niniejszy materiał dydaktyczny powstał w ramach przygotowania programu nauczania projektu:</a:t>
            </a:r>
          </a:p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„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Upskilling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Preservice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Teachers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to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Support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Young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Children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with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Autism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Spectrum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Disorder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through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Digital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Social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Stories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”</a:t>
            </a:r>
          </a:p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(Numer projektu: 2024-1-PL01-KA220-HED-000246304), współfinansowanego przez Unię Europejską.</a:t>
            </a:r>
          </a:p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Poglądy i opinie wyrażone w publikacji są wyłącznie opiniami autorów i nie odzwierciedlają oficjalnego stanowiska Unii Europejskiej i EACEA. Unia Europejska ani organ finansujący nie ponoszą odpowiedzialności za treść.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685800" y="275676"/>
            <a:ext cx="3370994" cy="707356"/>
            <a:chOff x="0" y="0"/>
            <a:chExt cx="6741988" cy="141471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742049" cy="1414653"/>
            </a:xfrm>
            <a:custGeom>
              <a:avLst/>
              <a:gdLst/>
              <a:ahLst/>
              <a:cxnLst/>
              <a:rect l="l" t="t" r="r" b="b"/>
              <a:pathLst>
                <a:path w="6742049" h="1414653">
                  <a:moveTo>
                    <a:pt x="0" y="0"/>
                  </a:moveTo>
                  <a:lnTo>
                    <a:pt x="6742049" y="0"/>
                  </a:lnTo>
                  <a:lnTo>
                    <a:pt x="6742049" y="1414653"/>
                  </a:lnTo>
                  <a:lnTo>
                    <a:pt x="0" y="1414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b="-4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732617" y="5653422"/>
            <a:ext cx="1899523" cy="736065"/>
            <a:chOff x="0" y="0"/>
            <a:chExt cx="3799046" cy="147213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799078" cy="1472184"/>
            </a:xfrm>
            <a:custGeom>
              <a:avLst/>
              <a:gdLst/>
              <a:ahLst/>
              <a:cxnLst/>
              <a:rect l="l" t="t" r="r" b="b"/>
              <a:pathLst>
                <a:path w="3799078" h="1472184">
                  <a:moveTo>
                    <a:pt x="0" y="0"/>
                  </a:moveTo>
                  <a:lnTo>
                    <a:pt x="3799078" y="0"/>
                  </a:lnTo>
                  <a:lnTo>
                    <a:pt x="3799078" y="1472184"/>
                  </a:lnTo>
                  <a:lnTo>
                    <a:pt x="0" y="14721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212" b="-208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6638115" y="5672251"/>
            <a:ext cx="2181535" cy="622647"/>
            <a:chOff x="0" y="0"/>
            <a:chExt cx="4363070" cy="124529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363085" cy="1245235"/>
            </a:xfrm>
            <a:custGeom>
              <a:avLst/>
              <a:gdLst/>
              <a:ahLst/>
              <a:cxnLst/>
              <a:rect l="l" t="t" r="r" b="b"/>
              <a:pathLst>
                <a:path w="4363085" h="1245235">
                  <a:moveTo>
                    <a:pt x="0" y="0"/>
                  </a:moveTo>
                  <a:lnTo>
                    <a:pt x="4363085" y="0"/>
                  </a:lnTo>
                  <a:lnTo>
                    <a:pt x="4363085" y="1245235"/>
                  </a:lnTo>
                  <a:lnTo>
                    <a:pt x="0" y="124523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t="-143" b="-148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804358" y="5614644"/>
            <a:ext cx="742261" cy="800921"/>
            <a:chOff x="0" y="0"/>
            <a:chExt cx="1484522" cy="1601842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484503" cy="1601851"/>
            </a:xfrm>
            <a:custGeom>
              <a:avLst/>
              <a:gdLst/>
              <a:ahLst/>
              <a:cxnLst/>
              <a:rect l="l" t="t" r="r" b="b"/>
              <a:pathLst>
                <a:path w="1484503" h="1601851">
                  <a:moveTo>
                    <a:pt x="0" y="0"/>
                  </a:moveTo>
                  <a:lnTo>
                    <a:pt x="1484503" y="0"/>
                  </a:lnTo>
                  <a:lnTo>
                    <a:pt x="1484503" y="1601851"/>
                  </a:lnTo>
                  <a:lnTo>
                    <a:pt x="0" y="16018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152" r="-153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3760785" y="5614644"/>
            <a:ext cx="870983" cy="800921"/>
            <a:chOff x="0" y="0"/>
            <a:chExt cx="1741966" cy="1601842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741932" cy="1601851"/>
            </a:xfrm>
            <a:custGeom>
              <a:avLst/>
              <a:gdLst/>
              <a:ahLst/>
              <a:cxnLst/>
              <a:rect l="l" t="t" r="r" b="b"/>
              <a:pathLst>
                <a:path w="1741932" h="1601851">
                  <a:moveTo>
                    <a:pt x="0" y="0"/>
                  </a:moveTo>
                  <a:lnTo>
                    <a:pt x="1741932" y="0"/>
                  </a:lnTo>
                  <a:lnTo>
                    <a:pt x="1741932" y="1601851"/>
                  </a:lnTo>
                  <a:lnTo>
                    <a:pt x="0" y="16018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-68" r="-70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2757016" y="5614644"/>
            <a:ext cx="795617" cy="800921"/>
            <a:chOff x="0" y="0"/>
            <a:chExt cx="1591234" cy="1601842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591183" cy="1601851"/>
            </a:xfrm>
            <a:custGeom>
              <a:avLst/>
              <a:gdLst/>
              <a:ahLst/>
              <a:cxnLst/>
              <a:rect l="l" t="t" r="r" b="b"/>
              <a:pathLst>
                <a:path w="1591183" h="1601851">
                  <a:moveTo>
                    <a:pt x="0" y="0"/>
                  </a:moveTo>
                  <a:lnTo>
                    <a:pt x="1591183" y="0"/>
                  </a:lnTo>
                  <a:lnTo>
                    <a:pt x="1591183" y="1601851"/>
                  </a:lnTo>
                  <a:lnTo>
                    <a:pt x="0" y="16018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r="-3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8889124" y="5772020"/>
            <a:ext cx="1498518" cy="486168"/>
            <a:chOff x="0" y="0"/>
            <a:chExt cx="2997036" cy="97233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997073" cy="972312"/>
            </a:xfrm>
            <a:custGeom>
              <a:avLst/>
              <a:gdLst/>
              <a:ahLst/>
              <a:cxnLst/>
              <a:rect l="l" t="t" r="r" b="b"/>
              <a:pathLst>
                <a:path w="2997073" h="972312">
                  <a:moveTo>
                    <a:pt x="0" y="0"/>
                  </a:moveTo>
                  <a:lnTo>
                    <a:pt x="2997073" y="0"/>
                  </a:lnTo>
                  <a:lnTo>
                    <a:pt x="2997073" y="972312"/>
                  </a:lnTo>
                  <a:lnTo>
                    <a:pt x="0" y="97231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t="-138" r="1" b="-141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685800" y="1274782"/>
            <a:ext cx="8252913" cy="961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520"/>
              </a:lnSpc>
            </a:pPr>
            <a:r>
              <a:rPr lang="en-US" sz="6266" b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EARLY-ASD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10451958" y="-298592"/>
            <a:ext cx="1968784" cy="1968784"/>
            <a:chOff x="0" y="0"/>
            <a:chExt cx="3937568" cy="3937568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937508" cy="3937508"/>
            </a:xfrm>
            <a:custGeom>
              <a:avLst/>
              <a:gdLst/>
              <a:ahLst/>
              <a:cxnLst/>
              <a:rect l="l" t="t" r="r" b="b"/>
              <a:pathLst>
                <a:path w="3937508" h="3937508">
                  <a:moveTo>
                    <a:pt x="0" y="0"/>
                  </a:moveTo>
                  <a:lnTo>
                    <a:pt x="3937508" y="0"/>
                  </a:lnTo>
                  <a:lnTo>
                    <a:pt x="3937508" y="3937508"/>
                  </a:lnTo>
                  <a:lnTo>
                    <a:pt x="0" y="39375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 r="-1" b="-1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</TotalTime>
  <Words>436</Words>
  <Application>Microsoft Office PowerPoint</Application>
  <PresentationFormat>Panoramiczny</PresentationFormat>
  <Paragraphs>41</Paragraphs>
  <Slides>9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10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9</vt:i4>
      </vt:variant>
    </vt:vector>
  </HeadingPairs>
  <TitlesOfParts>
    <vt:vector size="20" baseType="lpstr">
      <vt:lpstr>Agrandir Bold</vt:lpstr>
      <vt:lpstr>Aptos</vt:lpstr>
      <vt:lpstr>Aptos Bold</vt:lpstr>
      <vt:lpstr>Aptos Display</vt:lpstr>
      <vt:lpstr>Arial</vt:lpstr>
      <vt:lpstr>Corbel</vt:lpstr>
      <vt:lpstr>Helvetica Bold</vt:lpstr>
      <vt:lpstr>Helvetica World Bold</vt:lpstr>
      <vt:lpstr>PT Sans</vt:lpstr>
      <vt:lpstr>PT Sans Bold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Agnieszka Siedler</dc:creator>
  <cp:lastModifiedBy>Agnieszka Siedler</cp:lastModifiedBy>
  <cp:revision>2</cp:revision>
  <dcterms:created xsi:type="dcterms:W3CDTF">2025-07-23T20:39:32Z</dcterms:created>
  <dcterms:modified xsi:type="dcterms:W3CDTF">2025-12-05T16:32:40Z</dcterms:modified>
</cp:coreProperties>
</file>