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359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272" r:id="rId19"/>
    <p:sldId id="273" r:id="rId20"/>
    <p:sldId id="377" r:id="rId21"/>
    <p:sldId id="378" r:id="rId22"/>
    <p:sldId id="379" r:id="rId23"/>
    <p:sldId id="380" r:id="rId24"/>
    <p:sldId id="441" r:id="rId2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7753BC-4C75-4C88-8890-FC2FDB10B70A}" v="3" dt="2025-12-04T12:48:55.6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62" d="100"/>
          <a:sy n="62" d="100"/>
        </p:scale>
        <p:origin x="21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gnieszka Siedler" userId="86246ee7ac6b8d5c" providerId="LiveId" clId="{3AF5682C-FCBB-4B25-8050-7F15C6DD4AE2}"/>
    <pc:docChg chg="custSel modSld">
      <pc:chgData name="Agnieszka Siedler" userId="86246ee7ac6b8d5c" providerId="LiveId" clId="{3AF5682C-FCBB-4B25-8050-7F15C6DD4AE2}" dt="2025-12-05T16:33:24.823" v="929" actId="20577"/>
      <pc:docMkLst>
        <pc:docMk/>
      </pc:docMkLst>
      <pc:sldChg chg="modSp mod">
        <pc:chgData name="Agnieszka Siedler" userId="86246ee7ac6b8d5c" providerId="LiveId" clId="{3AF5682C-FCBB-4B25-8050-7F15C6DD4AE2}" dt="2025-12-05T16:33:24.823" v="929" actId="20577"/>
        <pc:sldMkLst>
          <pc:docMk/>
          <pc:sldMk cId="0" sldId="258"/>
        </pc:sldMkLst>
        <pc:spChg chg="mod">
          <ac:chgData name="Agnieszka Siedler" userId="86246ee7ac6b8d5c" providerId="LiveId" clId="{3AF5682C-FCBB-4B25-8050-7F15C6DD4AE2}" dt="2025-12-05T16:33:24.823" v="929" actId="20577"/>
          <ac:spMkLst>
            <pc:docMk/>
            <pc:sldMk cId="0" sldId="258"/>
            <ac:spMk id="13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2:26:10.516" v="400" actId="20577"/>
        <pc:sldMkLst>
          <pc:docMk/>
          <pc:sldMk cId="0" sldId="272"/>
        </pc:sldMkLst>
        <pc:spChg chg="mod">
          <ac:chgData name="Agnieszka Siedler" userId="86246ee7ac6b8d5c" providerId="LiveId" clId="{3AF5682C-FCBB-4B25-8050-7F15C6DD4AE2}" dt="2025-12-04T12:25:08.210" v="193" actId="20577"/>
          <ac:spMkLst>
            <pc:docMk/>
            <pc:sldMk cId="0" sldId="272"/>
            <ac:spMk id="2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25:34.232" v="305" actId="20577"/>
          <ac:spMkLst>
            <pc:docMk/>
            <pc:sldMk cId="0" sldId="272"/>
            <ac:spMk id="3" creationId="{00000000-0000-0000-0000-000000000000}"/>
          </ac:spMkLst>
        </pc:spChg>
        <pc:graphicFrameChg chg="modGraphic">
          <ac:chgData name="Agnieszka Siedler" userId="86246ee7ac6b8d5c" providerId="LiveId" clId="{3AF5682C-FCBB-4B25-8050-7F15C6DD4AE2}" dt="2025-12-04T12:26:10.516" v="400" actId="20577"/>
          <ac:graphicFrameMkLst>
            <pc:docMk/>
            <pc:sldMk cId="0" sldId="272"/>
            <ac:graphicFrameMk id="4" creationId="{527B4AF5-213A-5D4A-AF94-12A50191EA8A}"/>
          </ac:graphicFrameMkLst>
        </pc:graphicFrameChg>
      </pc:sldChg>
      <pc:sldChg chg="modSp mod">
        <pc:chgData name="Agnieszka Siedler" userId="86246ee7ac6b8d5c" providerId="LiveId" clId="{3AF5682C-FCBB-4B25-8050-7F15C6DD4AE2}" dt="2025-12-04T12:27:02.197" v="611" actId="20577"/>
        <pc:sldMkLst>
          <pc:docMk/>
          <pc:sldMk cId="0" sldId="273"/>
        </pc:sldMkLst>
        <pc:spChg chg="mod">
          <ac:chgData name="Agnieszka Siedler" userId="86246ee7ac6b8d5c" providerId="LiveId" clId="{3AF5682C-FCBB-4B25-8050-7F15C6DD4AE2}" dt="2025-12-04T12:26:18.074" v="421" actId="20577"/>
          <ac:spMkLst>
            <pc:docMk/>
            <pc:sldMk cId="0" sldId="273"/>
            <ac:spMk id="2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26:32.390" v="477" actId="20577"/>
          <ac:spMkLst>
            <pc:docMk/>
            <pc:sldMk cId="0" sldId="273"/>
            <ac:spMk id="3" creationId="{00000000-0000-0000-0000-000000000000}"/>
          </ac:spMkLst>
        </pc:spChg>
        <pc:graphicFrameChg chg="modGraphic">
          <ac:chgData name="Agnieszka Siedler" userId="86246ee7ac6b8d5c" providerId="LiveId" clId="{3AF5682C-FCBB-4B25-8050-7F15C6DD4AE2}" dt="2025-12-04T12:27:02.197" v="611" actId="20577"/>
          <ac:graphicFrameMkLst>
            <pc:docMk/>
            <pc:sldMk cId="0" sldId="273"/>
            <ac:graphicFrameMk id="4" creationId="{7C7E63A7-9DB5-AC2E-C59B-247DC2B854C5}"/>
          </ac:graphicFrameMkLst>
        </pc:graphicFrameChg>
      </pc:sldChg>
      <pc:sldChg chg="modSp mod">
        <pc:chgData name="Agnieszka Siedler" userId="86246ee7ac6b8d5c" providerId="LiveId" clId="{3AF5682C-FCBB-4B25-8050-7F15C6DD4AE2}" dt="2025-12-04T12:22:20.896" v="14" actId="20577"/>
        <pc:sldMkLst>
          <pc:docMk/>
          <pc:sldMk cId="0" sldId="371"/>
        </pc:sldMkLst>
        <pc:spChg chg="mod">
          <ac:chgData name="Agnieszka Siedler" userId="86246ee7ac6b8d5c" providerId="LiveId" clId="{3AF5682C-FCBB-4B25-8050-7F15C6DD4AE2}" dt="2025-12-04T12:22:20.896" v="14" actId="20577"/>
          <ac:spMkLst>
            <pc:docMk/>
            <pc:sldMk cId="0" sldId="371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2:23:21.730" v="76" actId="20577"/>
        <pc:sldMkLst>
          <pc:docMk/>
          <pc:sldMk cId="0" sldId="372"/>
        </pc:sldMkLst>
        <pc:spChg chg="mod">
          <ac:chgData name="Agnieszka Siedler" userId="86246ee7ac6b8d5c" providerId="LiveId" clId="{3AF5682C-FCBB-4B25-8050-7F15C6DD4AE2}" dt="2025-12-04T12:23:02.843" v="43" actId="20577"/>
          <ac:spMkLst>
            <pc:docMk/>
            <pc:sldMk cId="0" sldId="372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23:21.730" v="76" actId="20577"/>
          <ac:spMkLst>
            <pc:docMk/>
            <pc:sldMk cId="0" sldId="372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2:24:04.689" v="79" actId="20577"/>
        <pc:sldMkLst>
          <pc:docMk/>
          <pc:sldMk cId="0" sldId="373"/>
        </pc:sldMkLst>
        <pc:spChg chg="mod">
          <ac:chgData name="Agnieszka Siedler" userId="86246ee7ac6b8d5c" providerId="LiveId" clId="{3AF5682C-FCBB-4B25-8050-7F15C6DD4AE2}" dt="2025-12-04T12:24:01.660" v="78"/>
          <ac:spMkLst>
            <pc:docMk/>
            <pc:sldMk cId="0" sldId="373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24:04.689" v="79" actId="20577"/>
          <ac:spMkLst>
            <pc:docMk/>
            <pc:sldMk cId="0" sldId="373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2:24:53.995" v="141" actId="20577"/>
        <pc:sldMkLst>
          <pc:docMk/>
          <pc:sldMk cId="0" sldId="374"/>
        </pc:sldMkLst>
        <pc:spChg chg="mod">
          <ac:chgData name="Agnieszka Siedler" userId="86246ee7ac6b8d5c" providerId="LiveId" clId="{3AF5682C-FCBB-4B25-8050-7F15C6DD4AE2}" dt="2025-12-04T12:24:22.819" v="138" actId="20577"/>
          <ac:spMkLst>
            <pc:docMk/>
            <pc:sldMk cId="0" sldId="374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24:53.995" v="141" actId="20577"/>
          <ac:spMkLst>
            <pc:docMk/>
            <pc:sldMk cId="0" sldId="374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2:43:43.735" v="705" actId="14100"/>
        <pc:sldMkLst>
          <pc:docMk/>
          <pc:sldMk cId="0" sldId="377"/>
        </pc:sldMkLst>
        <pc:spChg chg="mod">
          <ac:chgData name="Agnieszka Siedler" userId="86246ee7ac6b8d5c" providerId="LiveId" clId="{3AF5682C-FCBB-4B25-8050-7F15C6DD4AE2}" dt="2025-12-04T12:27:15.642" v="659" actId="20577"/>
          <ac:spMkLst>
            <pc:docMk/>
            <pc:sldMk cId="0" sldId="377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27:22.669" v="670" actId="20577"/>
          <ac:spMkLst>
            <pc:docMk/>
            <pc:sldMk cId="0" sldId="377"/>
            <ac:spMk id="9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43:18.446" v="704" actId="20577"/>
          <ac:spMkLst>
            <pc:docMk/>
            <pc:sldMk cId="0" sldId="377"/>
            <ac:spMk id="15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43:43.735" v="705" actId="14100"/>
          <ac:spMkLst>
            <pc:docMk/>
            <pc:sldMk cId="0" sldId="377"/>
            <ac:spMk id="27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42:58.145" v="693" actId="20577"/>
          <ac:spMkLst>
            <pc:docMk/>
            <pc:sldMk cId="0" sldId="377"/>
            <ac:spMk id="39" creationId="{00000000-0000-0000-0000-000000000000}"/>
          </ac:spMkLst>
        </pc:spChg>
        <pc:grpChg chg="mod">
          <ac:chgData name="Agnieszka Siedler" userId="86246ee7ac6b8d5c" providerId="LiveId" clId="{3AF5682C-FCBB-4B25-8050-7F15C6DD4AE2}" dt="2025-12-04T12:28:33.087" v="675" actId="14100"/>
          <ac:grpSpMkLst>
            <pc:docMk/>
            <pc:sldMk cId="0" sldId="377"/>
            <ac:grpSpMk id="10" creationId="{00000000-0000-0000-0000-000000000000}"/>
          </ac:grpSpMkLst>
        </pc:grpChg>
        <pc:grpChg chg="mod">
          <ac:chgData name="Agnieszka Siedler" userId="86246ee7ac6b8d5c" providerId="LiveId" clId="{3AF5682C-FCBB-4B25-8050-7F15C6DD4AE2}" dt="2025-12-04T12:41:54.942" v="686" actId="14100"/>
          <ac:grpSpMkLst>
            <pc:docMk/>
            <pc:sldMk cId="0" sldId="377"/>
            <ac:grpSpMk id="22" creationId="{00000000-0000-0000-0000-000000000000}"/>
          </ac:grpSpMkLst>
        </pc:grpChg>
        <pc:grpChg chg="mod">
          <ac:chgData name="Agnieszka Siedler" userId="86246ee7ac6b8d5c" providerId="LiveId" clId="{3AF5682C-FCBB-4B25-8050-7F15C6DD4AE2}" dt="2025-12-04T12:42:55.184" v="692" actId="14100"/>
          <ac:grpSpMkLst>
            <pc:docMk/>
            <pc:sldMk cId="0" sldId="377"/>
            <ac:grpSpMk id="34" creationId="{00000000-0000-0000-0000-000000000000}"/>
          </ac:grpSpMkLst>
        </pc:grpChg>
      </pc:sldChg>
      <pc:sldChg chg="modSp mod">
        <pc:chgData name="Agnieszka Siedler" userId="86246ee7ac6b8d5c" providerId="LiveId" clId="{3AF5682C-FCBB-4B25-8050-7F15C6DD4AE2}" dt="2025-12-04T12:52:15.737" v="920" actId="20577"/>
        <pc:sldMkLst>
          <pc:docMk/>
          <pc:sldMk cId="0" sldId="378"/>
        </pc:sldMkLst>
        <pc:spChg chg="mod">
          <ac:chgData name="Agnieszka Siedler" userId="86246ee7ac6b8d5c" providerId="LiveId" clId="{3AF5682C-FCBB-4B25-8050-7F15C6DD4AE2}" dt="2025-12-04T12:44:47.814" v="745" actId="20577"/>
          <ac:spMkLst>
            <pc:docMk/>
            <pc:sldMk cId="0" sldId="378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52:15.737" v="920" actId="20577"/>
          <ac:spMkLst>
            <pc:docMk/>
            <pc:sldMk cId="0" sldId="378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2:50:18.274" v="844" actId="20577"/>
        <pc:sldMkLst>
          <pc:docMk/>
          <pc:sldMk cId="0" sldId="379"/>
        </pc:sldMkLst>
        <pc:spChg chg="mod">
          <ac:chgData name="Agnieszka Siedler" userId="86246ee7ac6b8d5c" providerId="LiveId" clId="{3AF5682C-FCBB-4B25-8050-7F15C6DD4AE2}" dt="2025-12-04T12:45:53.162" v="784" actId="20577"/>
          <ac:spMkLst>
            <pc:docMk/>
            <pc:sldMk cId="0" sldId="379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50:18.274" v="844" actId="20577"/>
          <ac:spMkLst>
            <pc:docMk/>
            <pc:sldMk cId="0" sldId="379"/>
            <ac:spMk id="9" creationId="{00000000-0000-0000-0000-000000000000}"/>
          </ac:spMkLst>
        </pc:spChg>
      </pc:sldChg>
      <pc:sldChg chg="modSp mod">
        <pc:chgData name="Agnieszka Siedler" userId="86246ee7ac6b8d5c" providerId="LiveId" clId="{3AF5682C-FCBB-4B25-8050-7F15C6DD4AE2}" dt="2025-12-04T12:50:41.057" v="858" actId="114"/>
        <pc:sldMkLst>
          <pc:docMk/>
          <pc:sldMk cId="0" sldId="380"/>
        </pc:sldMkLst>
        <pc:spChg chg="mod">
          <ac:chgData name="Agnieszka Siedler" userId="86246ee7ac6b8d5c" providerId="LiveId" clId="{3AF5682C-FCBB-4B25-8050-7F15C6DD4AE2}" dt="2025-12-04T12:50:25.621" v="854" actId="20577"/>
          <ac:spMkLst>
            <pc:docMk/>
            <pc:sldMk cId="0" sldId="380"/>
            <ac:spMk id="8" creationId="{00000000-0000-0000-0000-000000000000}"/>
          </ac:spMkLst>
        </pc:spChg>
        <pc:spChg chg="mod">
          <ac:chgData name="Agnieszka Siedler" userId="86246ee7ac6b8d5c" providerId="LiveId" clId="{3AF5682C-FCBB-4B25-8050-7F15C6DD4AE2}" dt="2025-12-04T12:50:41.057" v="858" actId="114"/>
          <ac:spMkLst>
            <pc:docMk/>
            <pc:sldMk cId="0" sldId="380"/>
            <ac:spMk id="9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FB316B-C5DB-4836-85EC-EB0B3EDFC40E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pl-PL"/>
        </a:p>
      </dgm:t>
    </dgm:pt>
    <dgm:pt modelId="{AD80941F-29FC-4F0C-BA4C-AB7E261DBB3A}">
      <dgm:prSet phldrT="[Text]"/>
      <dgm:spPr/>
      <dgm:t>
        <a:bodyPr/>
        <a:lstStyle/>
        <a:p>
          <a:r>
            <a:rPr lang="pl-PL" dirty="0"/>
            <a:t>Osłabiony kontakt wzrokowy</a:t>
          </a:r>
          <a:endParaRPr lang="en-GB" dirty="0"/>
        </a:p>
      </dgm:t>
    </dgm:pt>
    <dgm:pt modelId="{7A371819-C092-4441-9493-9AFE3EC8A116}" type="parTrans" cxnId="{071449B6-DAA8-4144-AC2B-FEBD7B723F96}">
      <dgm:prSet/>
      <dgm:spPr/>
      <dgm:t>
        <a:bodyPr/>
        <a:lstStyle/>
        <a:p>
          <a:endParaRPr lang="en-GB"/>
        </a:p>
      </dgm:t>
    </dgm:pt>
    <dgm:pt modelId="{F1A7387B-0544-49A4-ADD3-A11AAEB9DECF}" type="sibTrans" cxnId="{071449B6-DAA8-4144-AC2B-FEBD7B723F96}">
      <dgm:prSet/>
      <dgm:spPr/>
      <dgm:t>
        <a:bodyPr/>
        <a:lstStyle/>
        <a:p>
          <a:endParaRPr lang="en-GB"/>
        </a:p>
      </dgm:t>
    </dgm:pt>
    <dgm:pt modelId="{41AC4D88-7A6A-434F-BA71-C38AC254A1D2}">
      <dgm:prSet/>
      <dgm:spPr/>
      <dgm:t>
        <a:bodyPr/>
        <a:lstStyle/>
        <a:p>
          <a:r>
            <a:rPr lang="pl-PL" dirty="0"/>
            <a:t>Ograniczona ekspresja emocji</a:t>
          </a:r>
          <a:endParaRPr lang="en-GB" dirty="0"/>
        </a:p>
      </dgm:t>
    </dgm:pt>
    <dgm:pt modelId="{D889EB4C-FF05-49B8-868A-90AE71FA081A}" type="parTrans" cxnId="{19890DA1-9F94-43DD-B95D-E01C914A8D61}">
      <dgm:prSet/>
      <dgm:spPr/>
      <dgm:t>
        <a:bodyPr/>
        <a:lstStyle/>
        <a:p>
          <a:endParaRPr lang="en-GB"/>
        </a:p>
      </dgm:t>
    </dgm:pt>
    <dgm:pt modelId="{81B39687-FCAB-4C92-8869-D9C939D52E53}" type="sibTrans" cxnId="{19890DA1-9F94-43DD-B95D-E01C914A8D61}">
      <dgm:prSet/>
      <dgm:spPr/>
      <dgm:t>
        <a:bodyPr/>
        <a:lstStyle/>
        <a:p>
          <a:endParaRPr lang="en-GB"/>
        </a:p>
      </dgm:t>
    </dgm:pt>
    <dgm:pt modelId="{9EAED647-3FAD-467E-B94F-52A046A3D98C}">
      <dgm:prSet/>
      <dgm:spPr/>
      <dgm:t>
        <a:bodyPr/>
        <a:lstStyle/>
        <a:p>
          <a:r>
            <a:rPr lang="pl-PL" dirty="0"/>
            <a:t>Brak zainteresowania rówieśnikami</a:t>
          </a:r>
          <a:endParaRPr lang="en-GB" dirty="0"/>
        </a:p>
      </dgm:t>
    </dgm:pt>
    <dgm:pt modelId="{2566D12C-3554-416B-A2FD-7E5362AE5DD9}" type="parTrans" cxnId="{B6354DC2-F0BD-4C0C-B42A-A26B2A51AC75}">
      <dgm:prSet/>
      <dgm:spPr/>
      <dgm:t>
        <a:bodyPr/>
        <a:lstStyle/>
        <a:p>
          <a:endParaRPr lang="en-GB"/>
        </a:p>
      </dgm:t>
    </dgm:pt>
    <dgm:pt modelId="{2725476B-8481-441A-9FB1-B3757E5215E8}" type="sibTrans" cxnId="{B6354DC2-F0BD-4C0C-B42A-A26B2A51AC75}">
      <dgm:prSet/>
      <dgm:spPr/>
      <dgm:t>
        <a:bodyPr/>
        <a:lstStyle/>
        <a:p>
          <a:endParaRPr lang="en-GB"/>
        </a:p>
      </dgm:t>
    </dgm:pt>
    <dgm:pt modelId="{3C58AD77-B1A4-45BB-83EA-C3B8CFAD4977}" type="pres">
      <dgm:prSet presAssocID="{8CFB316B-C5DB-4836-85EC-EB0B3EDFC40E}" presName="Name0" presStyleCnt="0">
        <dgm:presLayoutVars>
          <dgm:dir/>
          <dgm:resizeHandles val="exact"/>
        </dgm:presLayoutVars>
      </dgm:prSet>
      <dgm:spPr/>
    </dgm:pt>
    <dgm:pt modelId="{26347B11-BA01-41CC-9BE7-CEE471DFB4EE}" type="pres">
      <dgm:prSet presAssocID="{AD80941F-29FC-4F0C-BA4C-AB7E261DBB3A}" presName="node" presStyleLbl="node1" presStyleIdx="0" presStyleCnt="3">
        <dgm:presLayoutVars>
          <dgm:bulletEnabled val="1"/>
        </dgm:presLayoutVars>
      </dgm:prSet>
      <dgm:spPr/>
    </dgm:pt>
    <dgm:pt modelId="{62B628C7-FEEE-486F-B14B-2F03F45377C0}" type="pres">
      <dgm:prSet presAssocID="{F1A7387B-0544-49A4-ADD3-A11AAEB9DECF}" presName="sibTrans" presStyleLbl="sibTrans2D1" presStyleIdx="0" presStyleCnt="2"/>
      <dgm:spPr/>
    </dgm:pt>
    <dgm:pt modelId="{488CCC82-4316-4659-8478-E1DA04BACE55}" type="pres">
      <dgm:prSet presAssocID="{F1A7387B-0544-49A4-ADD3-A11AAEB9DECF}" presName="connectorText" presStyleLbl="sibTrans2D1" presStyleIdx="0" presStyleCnt="2"/>
      <dgm:spPr/>
    </dgm:pt>
    <dgm:pt modelId="{39241185-2EEF-4A58-8A34-4855132F1FE4}" type="pres">
      <dgm:prSet presAssocID="{41AC4D88-7A6A-434F-BA71-C38AC254A1D2}" presName="node" presStyleLbl="node1" presStyleIdx="1" presStyleCnt="3">
        <dgm:presLayoutVars>
          <dgm:bulletEnabled val="1"/>
        </dgm:presLayoutVars>
      </dgm:prSet>
      <dgm:spPr/>
    </dgm:pt>
    <dgm:pt modelId="{5CAD233C-D8BF-46DE-8D32-EBF1F7D2FEB3}" type="pres">
      <dgm:prSet presAssocID="{81B39687-FCAB-4C92-8869-D9C939D52E53}" presName="sibTrans" presStyleLbl="sibTrans2D1" presStyleIdx="1" presStyleCnt="2"/>
      <dgm:spPr/>
    </dgm:pt>
    <dgm:pt modelId="{C48E247C-BC86-44A4-A4FD-9484F8A36CB4}" type="pres">
      <dgm:prSet presAssocID="{81B39687-FCAB-4C92-8869-D9C939D52E53}" presName="connectorText" presStyleLbl="sibTrans2D1" presStyleIdx="1" presStyleCnt="2"/>
      <dgm:spPr/>
    </dgm:pt>
    <dgm:pt modelId="{6A9A83B4-1D9E-436D-BF0A-3536F4F657B5}" type="pres">
      <dgm:prSet presAssocID="{9EAED647-3FAD-467E-B94F-52A046A3D98C}" presName="node" presStyleLbl="node1" presStyleIdx="2" presStyleCnt="3">
        <dgm:presLayoutVars>
          <dgm:bulletEnabled val="1"/>
        </dgm:presLayoutVars>
      </dgm:prSet>
      <dgm:spPr/>
    </dgm:pt>
  </dgm:ptLst>
  <dgm:cxnLst>
    <dgm:cxn modelId="{594A8016-5B71-4787-B235-10A0D5F37CF8}" type="presOf" srcId="{9EAED647-3FAD-467E-B94F-52A046A3D98C}" destId="{6A9A83B4-1D9E-436D-BF0A-3536F4F657B5}" srcOrd="0" destOrd="0" presId="urn:microsoft.com/office/officeart/2005/8/layout/process1"/>
    <dgm:cxn modelId="{59050323-155D-492F-BBDF-328E13EE0E99}" type="presOf" srcId="{F1A7387B-0544-49A4-ADD3-A11AAEB9DECF}" destId="{488CCC82-4316-4659-8478-E1DA04BACE55}" srcOrd="1" destOrd="0" presId="urn:microsoft.com/office/officeart/2005/8/layout/process1"/>
    <dgm:cxn modelId="{28EB534E-E42A-4563-9508-8F680768BAAB}" type="presOf" srcId="{81B39687-FCAB-4C92-8869-D9C939D52E53}" destId="{5CAD233C-D8BF-46DE-8D32-EBF1F7D2FEB3}" srcOrd="0" destOrd="0" presId="urn:microsoft.com/office/officeart/2005/8/layout/process1"/>
    <dgm:cxn modelId="{041F2A7C-9633-4753-98BF-34A9E677B7D5}" type="presOf" srcId="{8CFB316B-C5DB-4836-85EC-EB0B3EDFC40E}" destId="{3C58AD77-B1A4-45BB-83EA-C3B8CFAD4977}" srcOrd="0" destOrd="0" presId="urn:microsoft.com/office/officeart/2005/8/layout/process1"/>
    <dgm:cxn modelId="{19890DA1-9F94-43DD-B95D-E01C914A8D61}" srcId="{8CFB316B-C5DB-4836-85EC-EB0B3EDFC40E}" destId="{41AC4D88-7A6A-434F-BA71-C38AC254A1D2}" srcOrd="1" destOrd="0" parTransId="{D889EB4C-FF05-49B8-868A-90AE71FA081A}" sibTransId="{81B39687-FCAB-4C92-8869-D9C939D52E53}"/>
    <dgm:cxn modelId="{4BF420AD-81A8-41DE-84E8-9DC9E1AFFB47}" type="presOf" srcId="{F1A7387B-0544-49A4-ADD3-A11AAEB9DECF}" destId="{62B628C7-FEEE-486F-B14B-2F03F45377C0}" srcOrd="0" destOrd="0" presId="urn:microsoft.com/office/officeart/2005/8/layout/process1"/>
    <dgm:cxn modelId="{071449B6-DAA8-4144-AC2B-FEBD7B723F96}" srcId="{8CFB316B-C5DB-4836-85EC-EB0B3EDFC40E}" destId="{AD80941F-29FC-4F0C-BA4C-AB7E261DBB3A}" srcOrd="0" destOrd="0" parTransId="{7A371819-C092-4441-9493-9AFE3EC8A116}" sibTransId="{F1A7387B-0544-49A4-ADD3-A11AAEB9DECF}"/>
    <dgm:cxn modelId="{FF1C7BBF-C1A4-4BBC-BDCB-36F051C5F2F9}" type="presOf" srcId="{81B39687-FCAB-4C92-8869-D9C939D52E53}" destId="{C48E247C-BC86-44A4-A4FD-9484F8A36CB4}" srcOrd="1" destOrd="0" presId="urn:microsoft.com/office/officeart/2005/8/layout/process1"/>
    <dgm:cxn modelId="{B6354DC2-F0BD-4C0C-B42A-A26B2A51AC75}" srcId="{8CFB316B-C5DB-4836-85EC-EB0B3EDFC40E}" destId="{9EAED647-3FAD-467E-B94F-52A046A3D98C}" srcOrd="2" destOrd="0" parTransId="{2566D12C-3554-416B-A2FD-7E5362AE5DD9}" sibTransId="{2725476B-8481-441A-9FB1-B3757E5215E8}"/>
    <dgm:cxn modelId="{0D990FE2-501E-4B4B-86BD-8D0D8AA9FF2D}" type="presOf" srcId="{AD80941F-29FC-4F0C-BA4C-AB7E261DBB3A}" destId="{26347B11-BA01-41CC-9BE7-CEE471DFB4EE}" srcOrd="0" destOrd="0" presId="urn:microsoft.com/office/officeart/2005/8/layout/process1"/>
    <dgm:cxn modelId="{D54B09FB-6A00-471B-B0D1-25B0547C27F3}" type="presOf" srcId="{41AC4D88-7A6A-434F-BA71-C38AC254A1D2}" destId="{39241185-2EEF-4A58-8A34-4855132F1FE4}" srcOrd="0" destOrd="0" presId="urn:microsoft.com/office/officeart/2005/8/layout/process1"/>
    <dgm:cxn modelId="{BDC07504-204E-4C1D-98D5-1E7DBD1B0051}" type="presParOf" srcId="{3C58AD77-B1A4-45BB-83EA-C3B8CFAD4977}" destId="{26347B11-BA01-41CC-9BE7-CEE471DFB4EE}" srcOrd="0" destOrd="0" presId="urn:microsoft.com/office/officeart/2005/8/layout/process1"/>
    <dgm:cxn modelId="{41F538E8-80AF-4053-9470-D353AE86332F}" type="presParOf" srcId="{3C58AD77-B1A4-45BB-83EA-C3B8CFAD4977}" destId="{62B628C7-FEEE-486F-B14B-2F03F45377C0}" srcOrd="1" destOrd="0" presId="urn:microsoft.com/office/officeart/2005/8/layout/process1"/>
    <dgm:cxn modelId="{F3D74060-AAAC-41D8-AE6C-276CA4E6A65A}" type="presParOf" srcId="{62B628C7-FEEE-486F-B14B-2F03F45377C0}" destId="{488CCC82-4316-4659-8478-E1DA04BACE55}" srcOrd="0" destOrd="0" presId="urn:microsoft.com/office/officeart/2005/8/layout/process1"/>
    <dgm:cxn modelId="{62420864-F2D3-42F0-A7A1-11B2A561B5DB}" type="presParOf" srcId="{3C58AD77-B1A4-45BB-83EA-C3B8CFAD4977}" destId="{39241185-2EEF-4A58-8A34-4855132F1FE4}" srcOrd="2" destOrd="0" presId="urn:microsoft.com/office/officeart/2005/8/layout/process1"/>
    <dgm:cxn modelId="{ADB0D77A-368A-4A9A-B2D8-54574F6E756F}" type="presParOf" srcId="{3C58AD77-B1A4-45BB-83EA-C3B8CFAD4977}" destId="{5CAD233C-D8BF-46DE-8D32-EBF1F7D2FEB3}" srcOrd="3" destOrd="0" presId="urn:microsoft.com/office/officeart/2005/8/layout/process1"/>
    <dgm:cxn modelId="{0F03E14F-9C07-4257-9C19-0A8828094E1F}" type="presParOf" srcId="{5CAD233C-D8BF-46DE-8D32-EBF1F7D2FEB3}" destId="{C48E247C-BC86-44A4-A4FD-9484F8A36CB4}" srcOrd="0" destOrd="0" presId="urn:microsoft.com/office/officeart/2005/8/layout/process1"/>
    <dgm:cxn modelId="{A81F4967-DD83-493E-96A9-BE72FFA7F7CB}" type="presParOf" srcId="{3C58AD77-B1A4-45BB-83EA-C3B8CFAD4977}" destId="{6A9A83B4-1D9E-436D-BF0A-3536F4F657B5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761430-CAEE-4C11-AC26-5E9F537B6F4A}" type="doc">
      <dgm:prSet loTypeId="urn:microsoft.com/office/officeart/2011/layout/Circle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C8E3A5CB-C20B-4F3B-9860-4A00C1135C09}">
      <dgm:prSet phldrT="[Text]"/>
      <dgm:spPr/>
      <dgm:t>
        <a:bodyPr/>
        <a:lstStyle/>
        <a:p>
          <a:r>
            <a:rPr lang="pl-PL" dirty="0"/>
            <a:t>Trudności z wzajemnością społeczną</a:t>
          </a:r>
          <a:endParaRPr lang="en-GB" dirty="0"/>
        </a:p>
      </dgm:t>
    </dgm:pt>
    <dgm:pt modelId="{19C77F88-C710-4832-85FE-607CD1590C97}" type="parTrans" cxnId="{BF040AB2-F447-4DE2-8E46-6BA2503D18C3}">
      <dgm:prSet/>
      <dgm:spPr/>
      <dgm:t>
        <a:bodyPr/>
        <a:lstStyle/>
        <a:p>
          <a:endParaRPr lang="en-GB"/>
        </a:p>
      </dgm:t>
    </dgm:pt>
    <dgm:pt modelId="{86089822-BA35-45A7-B9E5-3B3429A80991}" type="sibTrans" cxnId="{BF040AB2-F447-4DE2-8E46-6BA2503D18C3}">
      <dgm:prSet/>
      <dgm:spPr/>
      <dgm:t>
        <a:bodyPr/>
        <a:lstStyle/>
        <a:p>
          <a:endParaRPr lang="en-GB"/>
        </a:p>
      </dgm:t>
    </dgm:pt>
    <dgm:pt modelId="{57BE17A6-CEBB-4C0F-B8B3-85767F434C35}">
      <dgm:prSet/>
      <dgm:spPr/>
      <dgm:t>
        <a:bodyPr/>
        <a:lstStyle/>
        <a:p>
          <a:r>
            <a:rPr lang="pl-PL" dirty="0"/>
            <a:t>Ograniczona zabawa z udawaniem</a:t>
          </a:r>
          <a:endParaRPr lang="en-GB" dirty="0"/>
        </a:p>
      </dgm:t>
    </dgm:pt>
    <dgm:pt modelId="{B04A807C-20F9-4D96-A1F6-5A996D9DE3DB}" type="parTrans" cxnId="{D38FC450-EAA4-44D2-AC70-C0A7A7CEB5D4}">
      <dgm:prSet/>
      <dgm:spPr/>
      <dgm:t>
        <a:bodyPr/>
        <a:lstStyle/>
        <a:p>
          <a:endParaRPr lang="en-GB"/>
        </a:p>
      </dgm:t>
    </dgm:pt>
    <dgm:pt modelId="{FE0EEFD2-997C-48E8-8312-2F4E14A12EB9}" type="sibTrans" cxnId="{D38FC450-EAA4-44D2-AC70-C0A7A7CEB5D4}">
      <dgm:prSet/>
      <dgm:spPr/>
      <dgm:t>
        <a:bodyPr/>
        <a:lstStyle/>
        <a:p>
          <a:endParaRPr lang="en-GB"/>
        </a:p>
      </dgm:t>
    </dgm:pt>
    <dgm:pt modelId="{151FA0BF-63AE-4E56-A0F2-E4F3E9A48FE1}">
      <dgm:prSet/>
      <dgm:spPr/>
      <dgm:t>
        <a:bodyPr/>
        <a:lstStyle/>
        <a:p>
          <a:r>
            <a:rPr lang="pl-PL" dirty="0"/>
            <a:t>Powtarzalne zachowania i ograniczone zainteresowania</a:t>
          </a:r>
          <a:endParaRPr lang="en-GB" dirty="0"/>
        </a:p>
      </dgm:t>
    </dgm:pt>
    <dgm:pt modelId="{1AEE8032-A744-4205-8055-FE8094F31B08}" type="parTrans" cxnId="{AC0E2DC2-0A9D-4AB1-A052-D7F2540DFF0F}">
      <dgm:prSet/>
      <dgm:spPr/>
      <dgm:t>
        <a:bodyPr/>
        <a:lstStyle/>
        <a:p>
          <a:endParaRPr lang="en-GB"/>
        </a:p>
      </dgm:t>
    </dgm:pt>
    <dgm:pt modelId="{FE8A2CC3-F291-4B5B-8B79-6154410C763D}" type="sibTrans" cxnId="{AC0E2DC2-0A9D-4AB1-A052-D7F2540DFF0F}">
      <dgm:prSet/>
      <dgm:spPr/>
      <dgm:t>
        <a:bodyPr/>
        <a:lstStyle/>
        <a:p>
          <a:endParaRPr lang="en-GB"/>
        </a:p>
      </dgm:t>
    </dgm:pt>
    <dgm:pt modelId="{99F06F05-A69C-4511-812A-912F20DE45CE}" type="pres">
      <dgm:prSet presAssocID="{C8761430-CAEE-4C11-AC26-5E9F537B6F4A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9C2949B5-4ED1-4B7D-9054-A995A4673BA0}" type="pres">
      <dgm:prSet presAssocID="{151FA0BF-63AE-4E56-A0F2-E4F3E9A48FE1}" presName="Accent3" presStyleCnt="0"/>
      <dgm:spPr/>
    </dgm:pt>
    <dgm:pt modelId="{AD0157F2-F5CC-47A2-8EDE-484FCA73B89D}" type="pres">
      <dgm:prSet presAssocID="{151FA0BF-63AE-4E56-A0F2-E4F3E9A48FE1}" presName="Accent" presStyleLbl="node1" presStyleIdx="0" presStyleCnt="3"/>
      <dgm:spPr/>
    </dgm:pt>
    <dgm:pt modelId="{F0D067D6-B6B0-4C4E-9FD1-54E7E01C7B26}" type="pres">
      <dgm:prSet presAssocID="{151FA0BF-63AE-4E56-A0F2-E4F3E9A48FE1}" presName="ParentBackground3" presStyleCnt="0"/>
      <dgm:spPr/>
    </dgm:pt>
    <dgm:pt modelId="{1E3D9E84-8AAB-4F1A-A59C-7D7135C3107E}" type="pres">
      <dgm:prSet presAssocID="{151FA0BF-63AE-4E56-A0F2-E4F3E9A48FE1}" presName="ParentBackground" presStyleLbl="fgAcc1" presStyleIdx="0" presStyleCnt="3"/>
      <dgm:spPr/>
    </dgm:pt>
    <dgm:pt modelId="{950C0417-C287-4398-8044-8DCF6038499A}" type="pres">
      <dgm:prSet presAssocID="{151FA0BF-63AE-4E56-A0F2-E4F3E9A48FE1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D3FF5278-6539-42EB-A0B7-2602ECD12180}" type="pres">
      <dgm:prSet presAssocID="{57BE17A6-CEBB-4C0F-B8B3-85767F434C35}" presName="Accent2" presStyleCnt="0"/>
      <dgm:spPr/>
    </dgm:pt>
    <dgm:pt modelId="{DA9D96B0-378B-4E34-B227-753E75557CEB}" type="pres">
      <dgm:prSet presAssocID="{57BE17A6-CEBB-4C0F-B8B3-85767F434C35}" presName="Accent" presStyleLbl="node1" presStyleIdx="1" presStyleCnt="3"/>
      <dgm:spPr/>
    </dgm:pt>
    <dgm:pt modelId="{4794473A-8603-431C-BEA1-F75423040C07}" type="pres">
      <dgm:prSet presAssocID="{57BE17A6-CEBB-4C0F-B8B3-85767F434C35}" presName="ParentBackground2" presStyleCnt="0"/>
      <dgm:spPr/>
    </dgm:pt>
    <dgm:pt modelId="{1E638D2E-81FC-4FD2-A386-EC5D851453BC}" type="pres">
      <dgm:prSet presAssocID="{57BE17A6-CEBB-4C0F-B8B3-85767F434C35}" presName="ParentBackground" presStyleLbl="fgAcc1" presStyleIdx="1" presStyleCnt="3"/>
      <dgm:spPr/>
    </dgm:pt>
    <dgm:pt modelId="{5C7A1367-D7BE-4905-B897-50BB7045DC23}" type="pres">
      <dgm:prSet presAssocID="{57BE17A6-CEBB-4C0F-B8B3-85767F434C3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B4DAE69B-3915-4003-9C0D-E198CF81377E}" type="pres">
      <dgm:prSet presAssocID="{C8E3A5CB-C20B-4F3B-9860-4A00C1135C09}" presName="Accent1" presStyleCnt="0"/>
      <dgm:spPr/>
    </dgm:pt>
    <dgm:pt modelId="{E5E7ECCF-C957-4A75-9A11-8DB2FBEEC5D5}" type="pres">
      <dgm:prSet presAssocID="{C8E3A5CB-C20B-4F3B-9860-4A00C1135C09}" presName="Accent" presStyleLbl="node1" presStyleIdx="2" presStyleCnt="3"/>
      <dgm:spPr/>
    </dgm:pt>
    <dgm:pt modelId="{04E74B25-FDD8-47A6-812A-99C9194A35A2}" type="pres">
      <dgm:prSet presAssocID="{C8E3A5CB-C20B-4F3B-9860-4A00C1135C09}" presName="ParentBackground1" presStyleCnt="0"/>
      <dgm:spPr/>
    </dgm:pt>
    <dgm:pt modelId="{4D905726-4734-4918-A6EF-FB5CFEFC33BC}" type="pres">
      <dgm:prSet presAssocID="{C8E3A5CB-C20B-4F3B-9860-4A00C1135C09}" presName="ParentBackground" presStyleLbl="fgAcc1" presStyleIdx="2" presStyleCnt="3"/>
      <dgm:spPr/>
    </dgm:pt>
    <dgm:pt modelId="{40BFCCC5-B988-4E1E-9F96-F29D0F0D9659}" type="pres">
      <dgm:prSet presAssocID="{C8E3A5CB-C20B-4F3B-9860-4A00C1135C09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B4CB1800-8400-43BC-A65C-0E6AC19B9C39}" type="presOf" srcId="{57BE17A6-CEBB-4C0F-B8B3-85767F434C35}" destId="{5C7A1367-D7BE-4905-B897-50BB7045DC23}" srcOrd="1" destOrd="0" presId="urn:microsoft.com/office/officeart/2011/layout/CircleProcess"/>
    <dgm:cxn modelId="{DB986C17-24A2-4260-A859-70AA578F3AB9}" type="presOf" srcId="{57BE17A6-CEBB-4C0F-B8B3-85767F434C35}" destId="{1E638D2E-81FC-4FD2-A386-EC5D851453BC}" srcOrd="0" destOrd="0" presId="urn:microsoft.com/office/officeart/2011/layout/CircleProcess"/>
    <dgm:cxn modelId="{2477543F-8970-429D-88CC-C58A4D311A80}" type="presOf" srcId="{C8761430-CAEE-4C11-AC26-5E9F537B6F4A}" destId="{99F06F05-A69C-4511-812A-912F20DE45CE}" srcOrd="0" destOrd="0" presId="urn:microsoft.com/office/officeart/2011/layout/CircleProcess"/>
    <dgm:cxn modelId="{D38FC450-EAA4-44D2-AC70-C0A7A7CEB5D4}" srcId="{C8761430-CAEE-4C11-AC26-5E9F537B6F4A}" destId="{57BE17A6-CEBB-4C0F-B8B3-85767F434C35}" srcOrd="1" destOrd="0" parTransId="{B04A807C-20F9-4D96-A1F6-5A996D9DE3DB}" sibTransId="{FE0EEFD2-997C-48E8-8312-2F4E14A12EB9}"/>
    <dgm:cxn modelId="{4BC7B07C-7105-47A7-99F7-9967CCCDA274}" type="presOf" srcId="{C8E3A5CB-C20B-4F3B-9860-4A00C1135C09}" destId="{40BFCCC5-B988-4E1E-9F96-F29D0F0D9659}" srcOrd="1" destOrd="0" presId="urn:microsoft.com/office/officeart/2011/layout/CircleProcess"/>
    <dgm:cxn modelId="{857121B1-20E8-4104-A6FC-007D4D585A9D}" type="presOf" srcId="{151FA0BF-63AE-4E56-A0F2-E4F3E9A48FE1}" destId="{950C0417-C287-4398-8044-8DCF6038499A}" srcOrd="1" destOrd="0" presId="urn:microsoft.com/office/officeart/2011/layout/CircleProcess"/>
    <dgm:cxn modelId="{BF040AB2-F447-4DE2-8E46-6BA2503D18C3}" srcId="{C8761430-CAEE-4C11-AC26-5E9F537B6F4A}" destId="{C8E3A5CB-C20B-4F3B-9860-4A00C1135C09}" srcOrd="0" destOrd="0" parTransId="{19C77F88-C710-4832-85FE-607CD1590C97}" sibTransId="{86089822-BA35-45A7-B9E5-3B3429A80991}"/>
    <dgm:cxn modelId="{AC0E2DC2-0A9D-4AB1-A052-D7F2540DFF0F}" srcId="{C8761430-CAEE-4C11-AC26-5E9F537B6F4A}" destId="{151FA0BF-63AE-4E56-A0F2-E4F3E9A48FE1}" srcOrd="2" destOrd="0" parTransId="{1AEE8032-A744-4205-8055-FE8094F31B08}" sibTransId="{FE8A2CC3-F291-4B5B-8B79-6154410C763D}"/>
    <dgm:cxn modelId="{F50B38C2-CFCD-43E1-BCF3-2CA7726D461A}" type="presOf" srcId="{151FA0BF-63AE-4E56-A0F2-E4F3E9A48FE1}" destId="{1E3D9E84-8AAB-4F1A-A59C-7D7135C3107E}" srcOrd="0" destOrd="0" presId="urn:microsoft.com/office/officeart/2011/layout/CircleProcess"/>
    <dgm:cxn modelId="{00535FF1-A630-47A7-B5A7-6DE328547DF6}" type="presOf" srcId="{C8E3A5CB-C20B-4F3B-9860-4A00C1135C09}" destId="{4D905726-4734-4918-A6EF-FB5CFEFC33BC}" srcOrd="0" destOrd="0" presId="urn:microsoft.com/office/officeart/2011/layout/CircleProcess"/>
    <dgm:cxn modelId="{D89686AB-F4E2-4689-9204-037D8519C820}" type="presParOf" srcId="{99F06F05-A69C-4511-812A-912F20DE45CE}" destId="{9C2949B5-4ED1-4B7D-9054-A995A4673BA0}" srcOrd="0" destOrd="0" presId="urn:microsoft.com/office/officeart/2011/layout/CircleProcess"/>
    <dgm:cxn modelId="{CE0CA139-2F16-4B80-8530-CC6A905A5A46}" type="presParOf" srcId="{9C2949B5-4ED1-4B7D-9054-A995A4673BA0}" destId="{AD0157F2-F5CC-47A2-8EDE-484FCA73B89D}" srcOrd="0" destOrd="0" presId="urn:microsoft.com/office/officeart/2011/layout/CircleProcess"/>
    <dgm:cxn modelId="{511718BD-B02A-4F1A-A587-CB05C616B422}" type="presParOf" srcId="{99F06F05-A69C-4511-812A-912F20DE45CE}" destId="{F0D067D6-B6B0-4C4E-9FD1-54E7E01C7B26}" srcOrd="1" destOrd="0" presId="urn:microsoft.com/office/officeart/2011/layout/CircleProcess"/>
    <dgm:cxn modelId="{CD7D0390-9E17-4282-A78B-5E485957622E}" type="presParOf" srcId="{F0D067D6-B6B0-4C4E-9FD1-54E7E01C7B26}" destId="{1E3D9E84-8AAB-4F1A-A59C-7D7135C3107E}" srcOrd="0" destOrd="0" presId="urn:microsoft.com/office/officeart/2011/layout/CircleProcess"/>
    <dgm:cxn modelId="{090154B3-B870-4C29-9B3A-DB036DF9177C}" type="presParOf" srcId="{99F06F05-A69C-4511-812A-912F20DE45CE}" destId="{950C0417-C287-4398-8044-8DCF6038499A}" srcOrd="2" destOrd="0" presId="urn:microsoft.com/office/officeart/2011/layout/CircleProcess"/>
    <dgm:cxn modelId="{F65A95FE-4644-4919-8923-557713DE710A}" type="presParOf" srcId="{99F06F05-A69C-4511-812A-912F20DE45CE}" destId="{D3FF5278-6539-42EB-A0B7-2602ECD12180}" srcOrd="3" destOrd="0" presId="urn:microsoft.com/office/officeart/2011/layout/CircleProcess"/>
    <dgm:cxn modelId="{22EEE4D2-4EAA-4A0D-82B4-5B39CF365B31}" type="presParOf" srcId="{D3FF5278-6539-42EB-A0B7-2602ECD12180}" destId="{DA9D96B0-378B-4E34-B227-753E75557CEB}" srcOrd="0" destOrd="0" presId="urn:microsoft.com/office/officeart/2011/layout/CircleProcess"/>
    <dgm:cxn modelId="{34303D5C-55D7-410A-8B22-3A8E74B6BE29}" type="presParOf" srcId="{99F06F05-A69C-4511-812A-912F20DE45CE}" destId="{4794473A-8603-431C-BEA1-F75423040C07}" srcOrd="4" destOrd="0" presId="urn:microsoft.com/office/officeart/2011/layout/CircleProcess"/>
    <dgm:cxn modelId="{1DCD1932-D433-462F-B120-3718E03A6555}" type="presParOf" srcId="{4794473A-8603-431C-BEA1-F75423040C07}" destId="{1E638D2E-81FC-4FD2-A386-EC5D851453BC}" srcOrd="0" destOrd="0" presId="urn:microsoft.com/office/officeart/2011/layout/CircleProcess"/>
    <dgm:cxn modelId="{A4473EC6-95E7-4574-9B93-7B6C7AF52910}" type="presParOf" srcId="{99F06F05-A69C-4511-812A-912F20DE45CE}" destId="{5C7A1367-D7BE-4905-B897-50BB7045DC23}" srcOrd="5" destOrd="0" presId="urn:microsoft.com/office/officeart/2011/layout/CircleProcess"/>
    <dgm:cxn modelId="{D5635085-BA1D-4D0B-90D7-D5170D0BD374}" type="presParOf" srcId="{99F06F05-A69C-4511-812A-912F20DE45CE}" destId="{B4DAE69B-3915-4003-9C0D-E198CF81377E}" srcOrd="6" destOrd="0" presId="urn:microsoft.com/office/officeart/2011/layout/CircleProcess"/>
    <dgm:cxn modelId="{47C10C4C-9CB0-42DC-BBCD-61EC99207882}" type="presParOf" srcId="{B4DAE69B-3915-4003-9C0D-E198CF81377E}" destId="{E5E7ECCF-C957-4A75-9A11-8DB2FBEEC5D5}" srcOrd="0" destOrd="0" presId="urn:microsoft.com/office/officeart/2011/layout/CircleProcess"/>
    <dgm:cxn modelId="{B20EF632-546D-4F69-9921-6C51C08A9E56}" type="presParOf" srcId="{99F06F05-A69C-4511-812A-912F20DE45CE}" destId="{04E74B25-FDD8-47A6-812A-99C9194A35A2}" srcOrd="7" destOrd="0" presId="urn:microsoft.com/office/officeart/2011/layout/CircleProcess"/>
    <dgm:cxn modelId="{FD410C9A-8A92-4931-B4C7-2389837D2A80}" type="presParOf" srcId="{04E74B25-FDD8-47A6-812A-99C9194A35A2}" destId="{4D905726-4734-4918-A6EF-FB5CFEFC33BC}" srcOrd="0" destOrd="0" presId="urn:microsoft.com/office/officeart/2011/layout/CircleProcess"/>
    <dgm:cxn modelId="{909DA67D-01DF-403B-8BF1-6350AB694C1D}" type="presParOf" srcId="{99F06F05-A69C-4511-812A-912F20DE45CE}" destId="{40BFCCC5-B988-4E1E-9F96-F29D0F0D9659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347B11-BA01-41CC-9BE7-CEE471DFB4EE}">
      <dsp:nvSpPr>
        <dsp:cNvPr id="0" name=""/>
        <dsp:cNvSpPr/>
      </dsp:nvSpPr>
      <dsp:spPr>
        <a:xfrm>
          <a:off x="7141" y="2068238"/>
          <a:ext cx="2134631" cy="128077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kern="1200" dirty="0"/>
            <a:t>Osłabiony kontakt wzrokowy</a:t>
          </a:r>
          <a:endParaRPr lang="en-GB" sz="2100" kern="1200" dirty="0"/>
        </a:p>
      </dsp:txBody>
      <dsp:txXfrm>
        <a:off x="44654" y="2105751"/>
        <a:ext cx="2059605" cy="1205752"/>
      </dsp:txXfrm>
    </dsp:sp>
    <dsp:sp modelId="{62B628C7-FEEE-486F-B14B-2F03F45377C0}">
      <dsp:nvSpPr>
        <dsp:cNvPr id="0" name=""/>
        <dsp:cNvSpPr/>
      </dsp:nvSpPr>
      <dsp:spPr>
        <a:xfrm>
          <a:off x="2355236" y="2443933"/>
          <a:ext cx="452541" cy="5293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2355236" y="2549811"/>
        <a:ext cx="316779" cy="317632"/>
      </dsp:txXfrm>
    </dsp:sp>
    <dsp:sp modelId="{39241185-2EEF-4A58-8A34-4855132F1FE4}">
      <dsp:nvSpPr>
        <dsp:cNvPr id="0" name=""/>
        <dsp:cNvSpPr/>
      </dsp:nvSpPr>
      <dsp:spPr>
        <a:xfrm>
          <a:off x="2995625" y="2068238"/>
          <a:ext cx="2134631" cy="1280778"/>
        </a:xfrm>
        <a:prstGeom prst="roundRect">
          <a:avLst>
            <a:gd name="adj" fmla="val 10000"/>
          </a:avLst>
        </a:prstGeom>
        <a:solidFill>
          <a:schemeClr val="accent3">
            <a:hueOff val="2058582"/>
            <a:satOff val="12356"/>
            <a:lumOff val="941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kern="1200" dirty="0"/>
            <a:t>Ograniczona ekspresja emocji</a:t>
          </a:r>
          <a:endParaRPr lang="en-GB" sz="2100" kern="1200" dirty="0"/>
        </a:p>
      </dsp:txBody>
      <dsp:txXfrm>
        <a:off x="3033138" y="2105751"/>
        <a:ext cx="2059605" cy="1205752"/>
      </dsp:txXfrm>
    </dsp:sp>
    <dsp:sp modelId="{5CAD233C-D8BF-46DE-8D32-EBF1F7D2FEB3}">
      <dsp:nvSpPr>
        <dsp:cNvPr id="0" name=""/>
        <dsp:cNvSpPr/>
      </dsp:nvSpPr>
      <dsp:spPr>
        <a:xfrm>
          <a:off x="5343720" y="2443933"/>
          <a:ext cx="452541" cy="5293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5343720" y="2549811"/>
        <a:ext cx="316779" cy="317632"/>
      </dsp:txXfrm>
    </dsp:sp>
    <dsp:sp modelId="{6A9A83B4-1D9E-436D-BF0A-3536F4F657B5}">
      <dsp:nvSpPr>
        <dsp:cNvPr id="0" name=""/>
        <dsp:cNvSpPr/>
      </dsp:nvSpPr>
      <dsp:spPr>
        <a:xfrm>
          <a:off x="5984109" y="2068238"/>
          <a:ext cx="2134631" cy="1280778"/>
        </a:xfrm>
        <a:prstGeom prst="roundRect">
          <a:avLst>
            <a:gd name="adj" fmla="val 10000"/>
          </a:avLst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kern="1200" dirty="0"/>
            <a:t>Brak zainteresowania rówieśnikami</a:t>
          </a:r>
          <a:endParaRPr lang="en-GB" sz="2100" kern="1200" dirty="0"/>
        </a:p>
      </dsp:txBody>
      <dsp:txXfrm>
        <a:off x="6021622" y="2105751"/>
        <a:ext cx="2059605" cy="12057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0157F2-F5CC-47A2-8EDE-484FCA73B89D}">
      <dsp:nvSpPr>
        <dsp:cNvPr id="0" name=""/>
        <dsp:cNvSpPr/>
      </dsp:nvSpPr>
      <dsp:spPr>
        <a:xfrm>
          <a:off x="7112957" y="1165251"/>
          <a:ext cx="3086722" cy="308729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3D9E84-8AAB-4F1A-A59C-7D7135C3107E}">
      <dsp:nvSpPr>
        <dsp:cNvPr id="0" name=""/>
        <dsp:cNvSpPr/>
      </dsp:nvSpPr>
      <dsp:spPr>
        <a:xfrm>
          <a:off x="7215446" y="1268179"/>
          <a:ext cx="2881745" cy="288143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Powtarzalne zachowania i ograniczone zainteresowania</a:t>
          </a:r>
          <a:endParaRPr lang="en-GB" sz="2200" kern="1200" dirty="0"/>
        </a:p>
      </dsp:txBody>
      <dsp:txXfrm>
        <a:off x="7627411" y="1679891"/>
        <a:ext cx="2057815" cy="2058015"/>
      </dsp:txXfrm>
    </dsp:sp>
    <dsp:sp modelId="{DA9D96B0-378B-4E34-B227-753E75557CEB}">
      <dsp:nvSpPr>
        <dsp:cNvPr id="0" name=""/>
        <dsp:cNvSpPr/>
      </dsp:nvSpPr>
      <dsp:spPr>
        <a:xfrm rot="2700000">
          <a:off x="3926458" y="1168983"/>
          <a:ext cx="3079288" cy="3079288"/>
        </a:xfrm>
        <a:prstGeom prst="teardrop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638D2E-81FC-4FD2-A386-EC5D851453BC}">
      <dsp:nvSpPr>
        <dsp:cNvPr id="0" name=""/>
        <dsp:cNvSpPr/>
      </dsp:nvSpPr>
      <dsp:spPr>
        <a:xfrm>
          <a:off x="4025229" y="1268179"/>
          <a:ext cx="2881745" cy="288143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Ograniczona zabawa z udawaniem</a:t>
          </a:r>
          <a:endParaRPr lang="en-GB" sz="2200" kern="1200" dirty="0"/>
        </a:p>
      </dsp:txBody>
      <dsp:txXfrm>
        <a:off x="4437194" y="1679891"/>
        <a:ext cx="2057815" cy="2058015"/>
      </dsp:txXfrm>
    </dsp:sp>
    <dsp:sp modelId="{E5E7ECCF-C957-4A75-9A11-8DB2FBEEC5D5}">
      <dsp:nvSpPr>
        <dsp:cNvPr id="0" name=""/>
        <dsp:cNvSpPr/>
      </dsp:nvSpPr>
      <dsp:spPr>
        <a:xfrm rot="2700000">
          <a:off x="736241" y="1168983"/>
          <a:ext cx="3079288" cy="3079288"/>
        </a:xfrm>
        <a:prstGeom prst="teardrop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905726-4734-4918-A6EF-FB5CFEFC33BC}">
      <dsp:nvSpPr>
        <dsp:cNvPr id="0" name=""/>
        <dsp:cNvSpPr/>
      </dsp:nvSpPr>
      <dsp:spPr>
        <a:xfrm>
          <a:off x="835013" y="1268179"/>
          <a:ext cx="2881745" cy="288143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Trudności z wzajemnością społeczną</a:t>
          </a:r>
          <a:endParaRPr lang="en-GB" sz="2200" kern="1200" dirty="0"/>
        </a:p>
      </dsp:txBody>
      <dsp:txXfrm>
        <a:off x="1246978" y="1679891"/>
        <a:ext cx="2057815" cy="20580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2043D86-7F44-5F9D-4C64-7061FA941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2FA9FF9-4336-05F7-EA04-32A04E70AD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59E2305-D313-6CC8-6FDE-226984064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318BE5A-749E-A2C0-9857-DD6B0EC55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F184F57-38C5-A402-8B6D-123CB48BC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5305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9DC452-1B5F-F30B-29B0-D2A8F95C2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BE286AA4-F324-A5C5-4666-05AFDE6A26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40259D8-F00B-2C99-2120-C24396EB4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E348246-CA34-8DDC-26AE-0C0997204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09EE1C-8563-953B-1085-BD090024E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2043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A6CBA77E-1663-A64C-88E0-6DED93DAC9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6FF21A2-FDCA-B3B6-0A67-9D0C749703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0FFE7DF-5814-38DE-0E37-83B3BD9FC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15ACB76-E75F-9FFB-F8DF-73A02C978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7B7E25D-02CC-113B-E5EF-105FC27D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5313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2860B74-217D-C4DD-10B1-4DA279850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C94112D-14BC-2F35-4EA5-416213527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6320296-E059-0792-49A8-556773E1D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8BDBDED-267C-3964-8936-860452F3E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31A0D5D-C203-AA2D-2FB7-59C610667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9875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3E1DBFA-E84B-F08A-C05A-16BF0B86E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0B7FE33-12DF-D835-9BFE-99399B445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402EA9E-92E2-038C-B010-8351B16F3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6DD2BC2-A02D-78C5-3D1A-FC11CE092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0CF6876-DA54-1CE7-2FAF-005CD5C85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0778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FE77A3-78C5-94FE-9567-1C112B8D8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4591BEB-74C1-8347-3C28-6E644E4D7C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3EEB7A05-6CE0-AE53-6199-9052999E4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D1D040E-6EE5-C460-BCB9-464B3201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89303D4-C3CA-182D-7C9D-74DAFE795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D47F494-B7EF-04BD-AF76-9FCFE5CC5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086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373AF3-D08A-6C67-25D1-40D2FE4C1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9349684-8D20-8C95-4493-D1501E645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A1D7D5A9-8B81-7F74-C964-296A414530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CCF0A28-AB07-47A2-AB34-E212C2B1CC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39EBC166-2005-3D3B-209D-F83BDA4345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0D138831-8BD1-6C77-C7FD-EED44F0D5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A40741F3-B59C-8D3C-EE44-3E1BEED6A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182EA1F0-0A68-2EB8-7817-A69CC88E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6926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AFF9451-DBA7-5639-5F3B-12420B688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69F7D699-5C46-A61C-A041-A0CB3BD99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6BA35E38-3B21-6AD3-BEE2-36BA29C65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7B4A4CE-2D90-B1BC-D103-C26E47C7C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39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A8EDCA90-4650-1167-90DD-52D1FC47C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49CC7BDD-E848-D274-3C27-9420C3CEC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B2CC427-4115-6E06-60B0-34204C687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9510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CC6B1D-7EC0-5626-A996-7828DA262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989F1C2-904D-E3DA-5B76-9A11E0AE20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85A0027-A7D4-321E-A809-0C54D2BEB6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2C2502C-6F92-3C72-8DDF-37337BD36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63D64F5-04AB-8B3B-58DC-A1C5A888E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4C87FA8-1669-1C2F-53CD-29938CCF9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1126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344EE32-8B7E-9EAF-462B-7792854626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F4BF6C9-0AEF-2D73-F178-43FBD75507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247AD931-DC5E-2CF7-5811-3178038D78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D4CF5CD-4E21-0501-F3BF-BE33B88A6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682EA7E-9832-F6E5-5E94-2023490DD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7D246EA-F61D-8E4E-BCFD-0FFEF0C8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409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03A33EAC-7759-4501-180A-037488608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C4714B4-8DD2-BA78-B7AE-566BCE8485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38B2123-7B8F-D5D7-ADD2-15C71F4DC7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3AB624-0410-47FD-A140-EC35C49B834B}" type="datetimeFigureOut">
              <a:rPr lang="pl-PL" smtClean="0"/>
              <a:t>05.12.2025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0DF4D37-F47E-1D2C-C2B6-EC0D157C9E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866E120-0AB6-2F22-EBE4-C0B96EB2BD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C58AD1-6628-42DB-8BE3-59C77BFA3C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644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0135" y="417838"/>
            <a:ext cx="6344281" cy="1228032"/>
            <a:chOff x="0" y="0"/>
            <a:chExt cx="12688562" cy="24560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688562" cy="2456064"/>
            </a:xfrm>
            <a:custGeom>
              <a:avLst/>
              <a:gdLst/>
              <a:ahLst/>
              <a:cxnLst/>
              <a:rect l="l" t="t" r="r" b="b"/>
              <a:pathLst>
                <a:path w="12688562" h="2456064">
                  <a:moveTo>
                    <a:pt x="0" y="0"/>
                  </a:moveTo>
                  <a:lnTo>
                    <a:pt x="12688562" y="0"/>
                  </a:lnTo>
                  <a:lnTo>
                    <a:pt x="12688562" y="2456064"/>
                  </a:lnTo>
                  <a:lnTo>
                    <a:pt x="0" y="245606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38100"/>
              <a:ext cx="12688562" cy="2417964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>
                <a:lnSpc>
                  <a:spcPts val="1728"/>
                </a:lnSpc>
              </a:pPr>
              <a:r>
                <a:rPr lang="en-US" sz="1600" b="1" spc="1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UPSKILLING PRESERVICE TEACHERS TO SUPPORT YOUNG CHILDREN WITH AUTISM SPECTRUM DISORDER THROUGH DIGITAL SOCIAL STORIES</a:t>
              </a:r>
            </a:p>
            <a:p>
              <a:pPr>
                <a:lnSpc>
                  <a:spcPts val="1728"/>
                </a:lnSpc>
              </a:pPr>
              <a:endParaRPr lang="en-US" sz="1600" b="1" spc="175">
                <a:solidFill>
                  <a:srgbClr val="000000"/>
                </a:solidFill>
                <a:latin typeface="Helvetica World Bold"/>
                <a:ea typeface="Helvetica World Bold"/>
                <a:cs typeface="Helvetica World Bold"/>
                <a:sym typeface="Helvetica World Bold"/>
              </a:endParaRPr>
            </a:p>
            <a:p>
              <a:pPr>
                <a:lnSpc>
                  <a:spcPts val="1728"/>
                </a:lnSpc>
              </a:pPr>
              <a:r>
                <a:rPr lang="en-US" sz="1600" b="1" spc="75">
                  <a:solidFill>
                    <a:srgbClr val="000000"/>
                  </a:solidFill>
                  <a:latin typeface="Helvetica World Bold"/>
                  <a:ea typeface="Helvetica World Bold"/>
                  <a:cs typeface="Helvetica World Bold"/>
                  <a:sym typeface="Helvetica World Bold"/>
                </a:rPr>
                <a:t>2024-1-PL01-KA220-HED-000246304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694959" y="-586375"/>
            <a:ext cx="2935960" cy="2935960"/>
            <a:chOff x="0" y="0"/>
            <a:chExt cx="5871920" cy="5871920"/>
          </a:xfrm>
        </p:grpSpPr>
        <p:sp>
          <p:nvSpPr>
            <p:cNvPr id="9" name="Freeform 9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6848918" y="503577"/>
            <a:ext cx="3506209" cy="756055"/>
            <a:chOff x="0" y="0"/>
            <a:chExt cx="7012418" cy="1512110"/>
          </a:xfrm>
        </p:grpSpPr>
        <p:sp>
          <p:nvSpPr>
            <p:cNvPr id="11" name="Freeform 11" descr="Obraz zawierający Jaskrawoniebieski, Czcionka, niebieskie, zrzut ekranu  Zawartość wygenerowana przez AI może być niepoprawna."/>
            <p:cNvSpPr/>
            <p:nvPr/>
          </p:nvSpPr>
          <p:spPr>
            <a:xfrm>
              <a:off x="0" y="0"/>
              <a:ext cx="7012432" cy="1512062"/>
            </a:xfrm>
            <a:custGeom>
              <a:avLst/>
              <a:gdLst/>
              <a:ahLst/>
              <a:cxnLst/>
              <a:rect l="l" t="t" r="r" b="b"/>
              <a:pathLst>
                <a:path w="7012432" h="1512062">
                  <a:moveTo>
                    <a:pt x="0" y="0"/>
                  </a:moveTo>
                  <a:lnTo>
                    <a:pt x="7012432" y="0"/>
                  </a:lnTo>
                  <a:lnTo>
                    <a:pt x="7012432" y="1512062"/>
                  </a:lnTo>
                  <a:lnTo>
                    <a:pt x="0" y="15120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15298" y="5449984"/>
            <a:ext cx="3892962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19"/>
              </a:lnSpc>
            </a:pPr>
            <a:r>
              <a:rPr lang="pl-PL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Opracowanie</a:t>
            </a:r>
            <a:r>
              <a: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rPr>
              <a:t>:</a:t>
            </a:r>
          </a:p>
          <a:p>
            <a:pPr>
              <a:lnSpc>
                <a:spcPts val="1919"/>
              </a:lnSpc>
            </a:pPr>
            <a:r>
              <a:rPr lang="pl-PL" sz="1600" dirty="0">
                <a:solidFill>
                  <a:srgbClr val="000000"/>
                </a:solidFill>
                <a:latin typeface="Aptos"/>
                <a:ea typeface="Aptos"/>
                <a:cs typeface="Aptos"/>
                <a:sym typeface="Aptos"/>
              </a:rPr>
              <a:t>dr Elena Marin</a:t>
            </a:r>
            <a:endParaRPr lang="en-US" sz="1600" dirty="0">
              <a:solidFill>
                <a:srgbClr val="000000"/>
              </a:solidFill>
              <a:latin typeface="Aptos"/>
              <a:ea typeface="Aptos"/>
              <a:cs typeface="Aptos"/>
              <a:sym typeface="Apto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879600" y="3006068"/>
            <a:ext cx="8585200" cy="2152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pl-PL" sz="2933" b="1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Obserwacja i pomiar rozwoju społeczno-emocjonalnego we wczesnym dzieciństwie</a:t>
            </a:r>
          </a:p>
          <a:p>
            <a:pPr algn="ctr">
              <a:lnSpc>
                <a:spcPts val="3360"/>
              </a:lnSpc>
            </a:pPr>
            <a:r>
              <a:rPr lang="pl-PL" sz="2133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WYKŁAD</a:t>
            </a:r>
          </a:p>
          <a:p>
            <a:pPr algn="ctr">
              <a:lnSpc>
                <a:spcPts val="3360"/>
              </a:lnSpc>
            </a:pPr>
            <a:endParaRPr lang="en-US" sz="2933" b="1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  <a:p>
            <a:pPr algn="ctr">
              <a:lnSpc>
                <a:spcPts val="3360"/>
              </a:lnSpc>
            </a:pPr>
            <a:r>
              <a:rPr lang="pl-PL" sz="240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Załącznik </a:t>
            </a:r>
            <a:r>
              <a:rPr lang="pl-PL" sz="2400" dirty="0">
                <a:solidFill>
                  <a:srgbClr val="FC8C18"/>
                </a:solidFill>
                <a:latin typeface="Corbel" panose="020B0503020204020204" pitchFamily="34" charset="0"/>
                <a:ea typeface="Aptos"/>
                <a:cs typeface="Aptos"/>
                <a:sym typeface="Aptos"/>
              </a:rPr>
              <a:t>F.1</a:t>
            </a:r>
            <a:endParaRPr lang="en-US" sz="2800" dirty="0">
              <a:solidFill>
                <a:srgbClr val="FC8C18"/>
              </a:solidFill>
              <a:latin typeface="Corbel" panose="020B0503020204020204" pitchFamily="34" charset="0"/>
              <a:ea typeface="Aptos"/>
              <a:cs typeface="Aptos"/>
              <a:sym typeface="Aptos"/>
            </a:endParaRPr>
          </a:p>
        </p:txBody>
      </p:sp>
      <p:sp>
        <p:nvSpPr>
          <p:cNvPr id="14" name="Podtytuł 2">
            <a:extLst>
              <a:ext uri="{FF2B5EF4-FFF2-40B4-BE49-F238E27FC236}">
                <a16:creationId xmlns:a16="http://schemas.microsoft.com/office/drawing/2014/main" id="{232F05AB-EFB6-C3CB-18F5-6EDB71740E8A}"/>
              </a:ext>
            </a:extLst>
          </p:cNvPr>
          <p:cNvSpPr txBox="1">
            <a:spLocks/>
          </p:cNvSpPr>
          <p:nvPr/>
        </p:nvSpPr>
        <p:spPr>
          <a:xfrm>
            <a:off x="8686800" y="5374752"/>
            <a:ext cx="2800157" cy="1262479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MODU</a:t>
            </a:r>
            <a:r>
              <a:rPr lang="pl-PL" sz="2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Ł</a:t>
            </a:r>
            <a:r>
              <a:rPr lang="en-US" sz="2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 </a:t>
            </a:r>
            <a:r>
              <a:rPr lang="pl-PL" sz="22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6</a:t>
            </a:r>
            <a:r>
              <a:rPr lang="pl-PL" sz="3100" b="1" spc="50" dirty="0">
                <a:solidFill>
                  <a:srgbClr val="379CF6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2100" dirty="0">
                <a:solidFill>
                  <a:srgbClr val="379CF6"/>
                </a:solidFill>
              </a:rPr>
              <a:t>Ocena efektów: monitorowanie rozwoju i dostosowywanie wsparcia</a:t>
            </a:r>
            <a:endParaRPr lang="en-US" sz="2100" b="1" spc="50" dirty="0">
              <a:solidFill>
                <a:srgbClr val="379CF6"/>
              </a:solidFill>
              <a:latin typeface="Helvetica Bold"/>
              <a:ea typeface="Helvetica Bold"/>
              <a:cs typeface="Helvetica Bold"/>
              <a:sym typeface="Helvetica 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Listy kontrolne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Listy kontrolne zawierają zestaw oczekiwanych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lub kamieni milowych, które należy zaznaczyć jako zaobserwowane.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Przykłady: ASQ:SE, DECA – przydatne do przesiewu i monitorowania postępów.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Skale oceny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Skale oceny pozwalają na ilościowe ujęcie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na podstawie ich częstości lub nasilenia.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Przykłady: SDQ, BASC-3, ABAS-3,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Vineland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– wspierają decyzje diagnostyczne i monitorują rozwój emocjonalny</a:t>
            </a:r>
            <a:r>
              <a:rPr lang="en-US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Notatki z opisem zdarzenia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Opisowe zapisy zdarzeń (notatki anegdotyczne) dotyczą konkretnych sytuacji i dostarczają kontekstu oraz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szczegółów.Pomagają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uchwycić spontaniczne zachowania, które mogą nie pojawić się w narzędziach strukturalnych.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Systemy monitorowania </a:t>
              </a:r>
              <a:r>
                <a:rPr lang="pl-PL" sz="4000" b="1" spc="-6" dirty="0" err="1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zachowań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Koncentrują się na konkretnych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zachowaniach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w określonych sytuacjach (np. napady złości, dzielenie się).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Pomagają ocenić czynniki wyzwalające, konsekwencje oraz częstotliwość występowania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Ocena w przedziałach czasowych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Rejestrowanie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w regularnych odstępach czasu (np. co 5 minut).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Przydatne do oceny poziomu zaangażowania, czasu koncentracji lub spójności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Dokładność obserwacji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15356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Zachowuj obiektywność i konsekwencję.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Unikaj założeń i upewnij się, że opisy opierają się na faktach i są wolne od uprzedzeń.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970235" y="-336331"/>
            <a:ext cx="9222216" cy="2041093"/>
            <a:chOff x="0" y="0"/>
            <a:chExt cx="18444432" cy="40821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Dopasowanie do kamieni milowych rozwoju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4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Korzystaj z odpowiednich dla wieku tabel rozwojowych, aby ocenić, czy dane zachowania mieszczą się w normie.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Porównuj obserwacje z oczekiwanymi kamieniami milowymi według wytycznych CDC lub WHO.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996512" y="-205791"/>
            <a:ext cx="9301043" cy="2246884"/>
            <a:chOff x="-157654" y="-411582"/>
            <a:chExt cx="18602086" cy="44937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-157654" y="-411582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Typowe kamienie milowe w rozwoju społeczno-emocjonalnym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54498" y="3237317"/>
            <a:ext cx="10820400" cy="3112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12 miesięcy: okazuje strach w niektórych sytuacjach, preferuje opiekunów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24 miesiące: bawi się głównie obok innych dzieci (zabawa równoległa)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36 miesięcy: okazuje troskę o płaczącego rówieśnika, potrafi czekać na swoją kolej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37" y="86910"/>
            <a:ext cx="10016104" cy="1752599"/>
          </a:xfrm>
        </p:spPr>
        <p:txBody>
          <a:bodyPr>
            <a:normAutofit/>
          </a:bodyPr>
          <a:lstStyle/>
          <a:p>
            <a:r>
              <a:rPr lang="pl-PL" sz="4000" dirty="0"/>
              <a:t>Sygnały ostrzegacze w rozwoju społeczno-emocjonalnym</a:t>
            </a:r>
            <a:endParaRPr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Przykłady</a:t>
            </a:r>
            <a:r>
              <a:rPr dirty="0"/>
              <a:t>:</a:t>
            </a:r>
          </a:p>
          <a:p>
            <a:pPr marL="0" indent="0">
              <a:buNone/>
            </a:pPr>
            <a:endParaRPr lang="ro-RO" dirty="0"/>
          </a:p>
          <a:p>
            <a:endParaRPr lang="ro-RO" dirty="0"/>
          </a:p>
          <a:p>
            <a:endParaRPr lang="ro-RO" dirty="0"/>
          </a:p>
          <a:p>
            <a:endParaRPr lang="ro-RO" dirty="0"/>
          </a:p>
          <a:p>
            <a:endParaRPr lang="ro-RO" dirty="0"/>
          </a:p>
          <a:p>
            <a:endParaRPr dirty="0"/>
          </a:p>
          <a:p>
            <a:pPr marL="0" indent="0">
              <a:buNone/>
            </a:pPr>
            <a:r>
              <a:rPr lang="pl-PL" dirty="0"/>
              <a:t>Może to wskazywać na opóźnienia rozwojowe lub</a:t>
            </a:r>
            <a:r>
              <a:rPr dirty="0"/>
              <a:t> ASD.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27B4AF5-213A-5D4A-AF94-12A50191E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0815446"/>
              </p:ext>
            </p:extLst>
          </p:nvPr>
        </p:nvGraphicFramePr>
        <p:xfrm>
          <a:off x="1336936" y="1440744"/>
          <a:ext cx="8125883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536B869B-1051-0AC6-2FFE-E401F8273DAC}"/>
              </a:ext>
            </a:extLst>
          </p:cNvPr>
          <p:cNvGrpSpPr>
            <a:grpSpLocks noChangeAspect="1"/>
          </p:cNvGrpSpPr>
          <p:nvPr/>
        </p:nvGrpSpPr>
        <p:grpSpPr>
          <a:xfrm>
            <a:off x="9804041" y="-504783"/>
            <a:ext cx="2935960" cy="2935960"/>
            <a:chOff x="0" y="0"/>
            <a:chExt cx="5871920" cy="5871920"/>
          </a:xfrm>
        </p:grpSpPr>
        <p:sp>
          <p:nvSpPr>
            <p:cNvPr id="6" name="Freeform 5" descr="Obraz zawierający Grafika, projekt graficzny, Czcionka, zrzut ekranu  Zawartość wygenerowana przez AI może być niepoprawna.">
              <a:extLst>
                <a:ext uri="{FF2B5EF4-FFF2-40B4-BE49-F238E27FC236}">
                  <a16:creationId xmlns:a16="http://schemas.microsoft.com/office/drawing/2014/main" id="{DBA5BF49-C1B2-BE0D-2242-E91344F06794}"/>
                </a:ext>
              </a:extLst>
            </p:cNvPr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pl-PL" sz="1200" dirty="0"/>
            </a:p>
          </p:txBody>
        </p:sp>
      </p:grpSp>
      <p:grpSp>
        <p:nvGrpSpPr>
          <p:cNvPr id="7" name="Group 2">
            <a:extLst>
              <a:ext uri="{FF2B5EF4-FFF2-40B4-BE49-F238E27FC236}">
                <a16:creationId xmlns:a16="http://schemas.microsoft.com/office/drawing/2014/main" id="{97FE77DE-5956-6BDB-D63B-3B0193A239C3}"/>
              </a:ext>
            </a:extLst>
          </p:cNvPr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071BA402-D947-AEFE-FDC3-E24C4BC8F695}"/>
                </a:ext>
              </a:extLst>
            </p:cNvPr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4795" y="78168"/>
            <a:ext cx="10016104" cy="1752599"/>
          </a:xfrm>
        </p:spPr>
        <p:txBody>
          <a:bodyPr/>
          <a:lstStyle/>
          <a:p>
            <a:r>
              <a:rPr lang="pl-PL" dirty="0"/>
              <a:t>Obserwacja dziecka z </a:t>
            </a:r>
            <a:r>
              <a:rPr dirty="0"/>
              <a:t>ASD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317" y="1713598"/>
            <a:ext cx="10016104" cy="3124201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Dzieci z ASD często prezentują nietypowe wzorce </a:t>
            </a:r>
            <a:r>
              <a:rPr lang="pl-PL" dirty="0" err="1"/>
              <a:t>zachowań</a:t>
            </a:r>
            <a:r>
              <a:rPr dirty="0"/>
              <a:t>: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C7E63A7-9DB5-AC2E-C59B-247DC2B854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8791732"/>
              </p:ext>
            </p:extLst>
          </p:nvPr>
        </p:nvGraphicFramePr>
        <p:xfrm>
          <a:off x="1012471" y="1440744"/>
          <a:ext cx="10298181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10">
            <a:extLst>
              <a:ext uri="{FF2B5EF4-FFF2-40B4-BE49-F238E27FC236}">
                <a16:creationId xmlns:a16="http://schemas.microsoft.com/office/drawing/2014/main" id="{D47D5F2E-FF62-48B2-7F1D-FE960B64A805}"/>
              </a:ext>
            </a:extLst>
          </p:cNvPr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C6AF5F40-B417-4D80-E427-E55294110003}"/>
                </a:ext>
              </a:extLst>
            </p:cNvPr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7" name="Group 4">
            <a:extLst>
              <a:ext uri="{FF2B5EF4-FFF2-40B4-BE49-F238E27FC236}">
                <a16:creationId xmlns:a16="http://schemas.microsoft.com/office/drawing/2014/main" id="{9DB9D6DB-2C4A-8E82-34F6-B1C3AF37293B}"/>
              </a:ext>
            </a:extLst>
          </p:cNvPr>
          <p:cNvGrpSpPr>
            <a:grpSpLocks noChangeAspect="1"/>
          </p:cNvGrpSpPr>
          <p:nvPr/>
        </p:nvGrpSpPr>
        <p:grpSpPr>
          <a:xfrm>
            <a:off x="9667339" y="-513513"/>
            <a:ext cx="2935960" cy="2935960"/>
            <a:chOff x="0" y="0"/>
            <a:chExt cx="5871920" cy="5871920"/>
          </a:xfrm>
        </p:grpSpPr>
        <p:sp>
          <p:nvSpPr>
            <p:cNvPr id="8" name="Freeform 5" descr="Obraz zawierający Grafika, projekt graficzny, Czcionka, zrzut ekranu  Zawartość wygenerowana przez AI może być niepoprawna.">
              <a:extLst>
                <a:ext uri="{FF2B5EF4-FFF2-40B4-BE49-F238E27FC236}">
                  <a16:creationId xmlns:a16="http://schemas.microsoft.com/office/drawing/2014/main" id="{753A64CC-14BB-6A8F-7AFE-DBC2D42A234E}"/>
                </a:ext>
              </a:extLst>
            </p:cNvPr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567558" y="-456334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-103789"/>
            <a:ext cx="9222216" cy="1541633"/>
            <a:chOff x="0" y="-207580"/>
            <a:chExt cx="18444432" cy="308326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0758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Cel spotkania: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745686"/>
            <a:ext cx="10820400" cy="1723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pl-PL" sz="2800" dirty="0">
                <a:latin typeface="PT Sans" panose="020B0503020203020204" pitchFamily="34" charset="-18"/>
              </a:rPr>
              <a:t>Poznanie narzędzi do ustrukturalizowanej obserwacji rozwoju dziecka, takich jak listy kontrolne i skale oceny, oraz nauczenie się jak dopasowywać obserwacje do kamieni milowych rozwoju i charakterystycznych cech zaburzeń ze spektrum autyzmu (ASD).</a:t>
            </a:r>
          </a:p>
        </p:txBody>
      </p:sp>
      <p:sp>
        <p:nvSpPr>
          <p:cNvPr id="10" name="Freeform 2">
            <a:extLst>
              <a:ext uri="{FF2B5EF4-FFF2-40B4-BE49-F238E27FC236}">
                <a16:creationId xmlns:a16="http://schemas.microsoft.com/office/drawing/2014/main" id="{51E94EC0-0C15-0A0A-1E28-5066D5CA0931}"/>
              </a:ext>
            </a:extLst>
          </p:cNvPr>
          <p:cNvSpPr/>
          <p:nvPr/>
        </p:nvSpPr>
        <p:spPr>
          <a:xfrm>
            <a:off x="841732" y="518970"/>
            <a:ext cx="957380" cy="825748"/>
          </a:xfrm>
          <a:custGeom>
            <a:avLst/>
            <a:gdLst/>
            <a:ahLst/>
            <a:cxnLst/>
            <a:rect l="l" t="t" r="r" b="b"/>
            <a:pathLst>
              <a:path w="2498723" h="2185247">
                <a:moveTo>
                  <a:pt x="0" y="0"/>
                </a:moveTo>
                <a:lnTo>
                  <a:pt x="2498723" y="0"/>
                </a:lnTo>
                <a:lnTo>
                  <a:pt x="2498723" y="2185247"/>
                </a:lnTo>
                <a:lnTo>
                  <a:pt x="0" y="21852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Narzędzia przeznaczone do obserwacji ASD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126001" y="2166168"/>
            <a:ext cx="10820400" cy="484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6532" lvl="2">
              <a:lnSpc>
                <a:spcPts val="4100"/>
              </a:lnSpc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Przykłady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846166" y="2750978"/>
            <a:ext cx="3209310" cy="3255683"/>
            <a:chOff x="0" y="0"/>
            <a:chExt cx="5595552" cy="4895216"/>
          </a:xfrm>
        </p:grpSpPr>
        <p:sp>
          <p:nvSpPr>
            <p:cNvPr id="11" name="Freeform 11"/>
            <p:cNvSpPr/>
            <p:nvPr/>
          </p:nvSpPr>
          <p:spPr>
            <a:xfrm>
              <a:off x="15875" y="15875"/>
              <a:ext cx="5563743" cy="4863465"/>
            </a:xfrm>
            <a:custGeom>
              <a:avLst/>
              <a:gdLst/>
              <a:ahLst/>
              <a:cxnLst/>
              <a:rect l="l" t="t" r="r" b="b"/>
              <a:pathLst>
                <a:path w="5563743" h="4863465">
                  <a:moveTo>
                    <a:pt x="0" y="729488"/>
                  </a:moveTo>
                  <a:lnTo>
                    <a:pt x="3130042" y="729488"/>
                  </a:lnTo>
                  <a:lnTo>
                    <a:pt x="3130042" y="0"/>
                  </a:lnTo>
                  <a:lnTo>
                    <a:pt x="5563743" y="2431796"/>
                  </a:lnTo>
                  <a:lnTo>
                    <a:pt x="3130042" y="4863465"/>
                  </a:lnTo>
                  <a:lnTo>
                    <a:pt x="3130042" y="4133977"/>
                  </a:lnTo>
                  <a:lnTo>
                    <a:pt x="0" y="4133977"/>
                  </a:lnTo>
                  <a:close/>
                </a:path>
              </a:pathLst>
            </a:custGeom>
            <a:solidFill>
              <a:srgbClr val="DBD6E6">
                <a:alpha val="80784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-1397"/>
              <a:ext cx="5595620" cy="4897755"/>
            </a:xfrm>
            <a:custGeom>
              <a:avLst/>
              <a:gdLst/>
              <a:ahLst/>
              <a:cxnLst/>
              <a:rect l="l" t="t" r="r" b="b"/>
              <a:pathLst>
                <a:path w="5595620" h="4897755">
                  <a:moveTo>
                    <a:pt x="15875" y="730885"/>
                  </a:moveTo>
                  <a:lnTo>
                    <a:pt x="3145917" y="730885"/>
                  </a:lnTo>
                  <a:lnTo>
                    <a:pt x="3145917" y="746760"/>
                  </a:lnTo>
                  <a:lnTo>
                    <a:pt x="3130042" y="746760"/>
                  </a:lnTo>
                  <a:lnTo>
                    <a:pt x="3130042" y="17272"/>
                  </a:lnTo>
                  <a:cubicBezTo>
                    <a:pt x="3130042" y="10795"/>
                    <a:pt x="3133852" y="5080"/>
                    <a:pt x="3139821" y="2540"/>
                  </a:cubicBezTo>
                  <a:cubicBezTo>
                    <a:pt x="3145790" y="0"/>
                    <a:pt x="3152648" y="1397"/>
                    <a:pt x="3157093" y="5969"/>
                  </a:cubicBezTo>
                  <a:lnTo>
                    <a:pt x="5590921" y="2437765"/>
                  </a:lnTo>
                  <a:cubicBezTo>
                    <a:pt x="5593842" y="2440686"/>
                    <a:pt x="5595620" y="2444750"/>
                    <a:pt x="5595620" y="2448941"/>
                  </a:cubicBezTo>
                  <a:cubicBezTo>
                    <a:pt x="5595620" y="2453132"/>
                    <a:pt x="5593969" y="2457196"/>
                    <a:pt x="5590921" y="2460117"/>
                  </a:cubicBezTo>
                  <a:lnTo>
                    <a:pt x="3157220" y="4891913"/>
                  </a:lnTo>
                  <a:cubicBezTo>
                    <a:pt x="3152648" y="4896485"/>
                    <a:pt x="3145790" y="4897755"/>
                    <a:pt x="3139948" y="4895342"/>
                  </a:cubicBezTo>
                  <a:cubicBezTo>
                    <a:pt x="3134106" y="4892929"/>
                    <a:pt x="3130169" y="4887087"/>
                    <a:pt x="3130169" y="4880610"/>
                  </a:cubicBezTo>
                  <a:lnTo>
                    <a:pt x="3130169" y="4151249"/>
                  </a:lnTo>
                  <a:lnTo>
                    <a:pt x="3146044" y="4151249"/>
                  </a:lnTo>
                  <a:lnTo>
                    <a:pt x="3146044" y="4167124"/>
                  </a:lnTo>
                  <a:lnTo>
                    <a:pt x="15875" y="4167124"/>
                  </a:lnTo>
                  <a:cubicBezTo>
                    <a:pt x="7112" y="4167124"/>
                    <a:pt x="0" y="4160012"/>
                    <a:pt x="0" y="4151249"/>
                  </a:cubicBezTo>
                  <a:lnTo>
                    <a:pt x="0" y="746760"/>
                  </a:lnTo>
                  <a:cubicBezTo>
                    <a:pt x="0" y="737997"/>
                    <a:pt x="7112" y="730885"/>
                    <a:pt x="15875" y="730885"/>
                  </a:cubicBezTo>
                  <a:moveTo>
                    <a:pt x="15875" y="762635"/>
                  </a:moveTo>
                  <a:lnTo>
                    <a:pt x="15875" y="746760"/>
                  </a:lnTo>
                  <a:lnTo>
                    <a:pt x="31750" y="746760"/>
                  </a:lnTo>
                  <a:lnTo>
                    <a:pt x="31750" y="4151249"/>
                  </a:lnTo>
                  <a:lnTo>
                    <a:pt x="15875" y="4151249"/>
                  </a:lnTo>
                  <a:lnTo>
                    <a:pt x="15875" y="4135374"/>
                  </a:lnTo>
                  <a:lnTo>
                    <a:pt x="3145917" y="4135374"/>
                  </a:lnTo>
                  <a:cubicBezTo>
                    <a:pt x="3154680" y="4135374"/>
                    <a:pt x="3161792" y="4142486"/>
                    <a:pt x="3161792" y="4151249"/>
                  </a:cubicBezTo>
                  <a:lnTo>
                    <a:pt x="3161792" y="4880737"/>
                  </a:lnTo>
                  <a:lnTo>
                    <a:pt x="3145917" y="4880737"/>
                  </a:lnTo>
                  <a:lnTo>
                    <a:pt x="3134741" y="4869561"/>
                  </a:lnTo>
                  <a:lnTo>
                    <a:pt x="5568442" y="2437765"/>
                  </a:lnTo>
                  <a:lnTo>
                    <a:pt x="5579618" y="2448941"/>
                  </a:lnTo>
                  <a:lnTo>
                    <a:pt x="5568442" y="2460117"/>
                  </a:lnTo>
                  <a:lnTo>
                    <a:pt x="3134741" y="28575"/>
                  </a:lnTo>
                  <a:lnTo>
                    <a:pt x="3145917" y="17399"/>
                  </a:lnTo>
                  <a:lnTo>
                    <a:pt x="3161792" y="17399"/>
                  </a:lnTo>
                  <a:lnTo>
                    <a:pt x="3161792" y="746760"/>
                  </a:lnTo>
                  <a:cubicBezTo>
                    <a:pt x="3161792" y="755523"/>
                    <a:pt x="3154680" y="762635"/>
                    <a:pt x="3145917" y="762635"/>
                  </a:cubicBezTo>
                  <a:lnTo>
                    <a:pt x="15875" y="762635"/>
                  </a:lnTo>
                  <a:close/>
                </a:path>
              </a:pathLst>
            </a:custGeom>
            <a:solidFill>
              <a:srgbClr val="F4DFCE">
                <a:alpha val="80784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541638" y="3457079"/>
            <a:ext cx="1662500" cy="1718092"/>
            <a:chOff x="0" y="0"/>
            <a:chExt cx="3325000" cy="343618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744116" cy="3436184"/>
            </a:xfrm>
            <a:custGeom>
              <a:avLst/>
              <a:gdLst/>
              <a:ahLst/>
              <a:cxnLst/>
              <a:rect l="l" t="t" r="r" b="b"/>
              <a:pathLst>
                <a:path w="2744116" h="3436184">
                  <a:moveTo>
                    <a:pt x="0" y="0"/>
                  </a:moveTo>
                  <a:lnTo>
                    <a:pt x="2744116" y="0"/>
                  </a:lnTo>
                  <a:lnTo>
                    <a:pt x="2744116" y="3436184"/>
                  </a:lnTo>
                  <a:lnTo>
                    <a:pt x="0" y="343618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9524"/>
              <a:ext cx="3325000" cy="342666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973"/>
                </a:lnSpc>
              </a:pPr>
              <a:r>
                <a:rPr lang="pl-PL" sz="901" spc="-1" dirty="0" err="1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Autism</a:t>
              </a:r>
              <a:r>
                <a:rPr lang="pl-PL" sz="901" spc="-1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 </a:t>
              </a:r>
              <a:r>
                <a:rPr lang="pl-PL" sz="901" spc="-1" dirty="0" err="1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Diagnostic</a:t>
              </a:r>
              <a:r>
                <a:rPr lang="pl-PL" sz="901" spc="-1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 </a:t>
              </a:r>
              <a:r>
                <a:rPr lang="pl-PL" sz="901" spc="-1" dirty="0" err="1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Observation</a:t>
              </a:r>
              <a:r>
                <a:rPr lang="pl-PL" sz="901" spc="-1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 Schedule – Second Edition (ADOS-2) to wystandaryzowane narzędzie diagnostyczne obejmujące zestaw zadań ustrukturyzowanych i częściowo ustrukturyzowanych, pozwalających obserwować komunikację, interakcje społeczne, zabawę oraz zachowania ograniczone i powtarzalne. Jest powszechnie uznawane za część złotego standardu w diagnozie zaburzeń ze spektrum autyzmu (ASD).</a:t>
              </a:r>
              <a:endParaRPr lang="en-US" sz="901" spc="-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150694" y="3612709"/>
            <a:ext cx="1406831" cy="1406831"/>
            <a:chOff x="0" y="0"/>
            <a:chExt cx="2813662" cy="2813662"/>
          </a:xfrm>
        </p:grpSpPr>
        <p:sp>
          <p:nvSpPr>
            <p:cNvPr id="17" name="Freeform 17"/>
            <p:cNvSpPr/>
            <p:nvPr/>
          </p:nvSpPr>
          <p:spPr>
            <a:xfrm>
              <a:off x="15875" y="15875"/>
              <a:ext cx="2781935" cy="2781935"/>
            </a:xfrm>
            <a:custGeom>
              <a:avLst/>
              <a:gdLst/>
              <a:ahLst/>
              <a:cxnLst/>
              <a:rect l="l" t="t" r="r" b="b"/>
              <a:pathLst>
                <a:path w="2781935" h="2781935">
                  <a:moveTo>
                    <a:pt x="0" y="1390904"/>
                  </a:moveTo>
                  <a:cubicBezTo>
                    <a:pt x="0" y="622808"/>
                    <a:pt x="622808" y="0"/>
                    <a:pt x="1390904" y="0"/>
                  </a:cubicBezTo>
                  <a:cubicBezTo>
                    <a:pt x="2159000" y="0"/>
                    <a:pt x="2781935" y="622808"/>
                    <a:pt x="2781935" y="1390904"/>
                  </a:cubicBezTo>
                  <a:cubicBezTo>
                    <a:pt x="2781935" y="2159000"/>
                    <a:pt x="2159127" y="2781935"/>
                    <a:pt x="1390904" y="2781935"/>
                  </a:cubicBezTo>
                  <a:cubicBezTo>
                    <a:pt x="622681" y="2781935"/>
                    <a:pt x="0" y="2159127"/>
                    <a:pt x="0" y="1390904"/>
                  </a:cubicBezTo>
                  <a:close/>
                </a:path>
              </a:pathLst>
            </a:custGeom>
            <a:solidFill>
              <a:srgbClr val="00C4CC"/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0"/>
              <a:ext cx="2813685" cy="2813685"/>
            </a:xfrm>
            <a:custGeom>
              <a:avLst/>
              <a:gdLst/>
              <a:ahLst/>
              <a:cxnLst/>
              <a:rect l="l" t="t" r="r" b="b"/>
              <a:pathLst>
                <a:path w="2813685" h="2813685">
                  <a:moveTo>
                    <a:pt x="0" y="1406779"/>
                  </a:moveTo>
                  <a:cubicBezTo>
                    <a:pt x="0" y="629920"/>
                    <a:pt x="629920" y="0"/>
                    <a:pt x="1406779" y="0"/>
                  </a:cubicBezTo>
                  <a:lnTo>
                    <a:pt x="1406779" y="15875"/>
                  </a:lnTo>
                  <a:lnTo>
                    <a:pt x="1406779" y="0"/>
                  </a:lnTo>
                  <a:cubicBezTo>
                    <a:pt x="2183765" y="0"/>
                    <a:pt x="2813558" y="629920"/>
                    <a:pt x="2813558" y="1406779"/>
                  </a:cubicBezTo>
                  <a:lnTo>
                    <a:pt x="2797810" y="1406779"/>
                  </a:lnTo>
                  <a:lnTo>
                    <a:pt x="2813685" y="1406779"/>
                  </a:lnTo>
                  <a:cubicBezTo>
                    <a:pt x="2813685" y="2183765"/>
                    <a:pt x="2183765" y="2813558"/>
                    <a:pt x="1406906" y="2813558"/>
                  </a:cubicBezTo>
                  <a:lnTo>
                    <a:pt x="1406906" y="2797810"/>
                  </a:lnTo>
                  <a:lnTo>
                    <a:pt x="1406906" y="2813685"/>
                  </a:lnTo>
                  <a:cubicBezTo>
                    <a:pt x="629920" y="2813685"/>
                    <a:pt x="0" y="2183765"/>
                    <a:pt x="0" y="1406779"/>
                  </a:cubicBezTo>
                  <a:lnTo>
                    <a:pt x="15875" y="1406779"/>
                  </a:lnTo>
                  <a:lnTo>
                    <a:pt x="31750" y="1406779"/>
                  </a:lnTo>
                  <a:lnTo>
                    <a:pt x="15875" y="1406779"/>
                  </a:lnTo>
                  <a:lnTo>
                    <a:pt x="0" y="1406779"/>
                  </a:lnTo>
                  <a:moveTo>
                    <a:pt x="31750" y="1406779"/>
                  </a:moveTo>
                  <a:cubicBezTo>
                    <a:pt x="31750" y="1415542"/>
                    <a:pt x="24638" y="1422654"/>
                    <a:pt x="15875" y="1422654"/>
                  </a:cubicBezTo>
                  <a:cubicBezTo>
                    <a:pt x="7112" y="1422654"/>
                    <a:pt x="0" y="1415542"/>
                    <a:pt x="0" y="1406779"/>
                  </a:cubicBezTo>
                  <a:cubicBezTo>
                    <a:pt x="0" y="1398016"/>
                    <a:pt x="7112" y="1390904"/>
                    <a:pt x="15875" y="1390904"/>
                  </a:cubicBezTo>
                  <a:cubicBezTo>
                    <a:pt x="24638" y="1390904"/>
                    <a:pt x="31750" y="1398016"/>
                    <a:pt x="31750" y="1406779"/>
                  </a:cubicBezTo>
                  <a:cubicBezTo>
                    <a:pt x="31750" y="2166239"/>
                    <a:pt x="647446" y="2781808"/>
                    <a:pt x="1406779" y="2781808"/>
                  </a:cubicBezTo>
                  <a:cubicBezTo>
                    <a:pt x="2166112" y="2781808"/>
                    <a:pt x="2781808" y="2166112"/>
                    <a:pt x="2781808" y="1406779"/>
                  </a:cubicBezTo>
                  <a:cubicBezTo>
                    <a:pt x="2781808" y="647446"/>
                    <a:pt x="2166239" y="31750"/>
                    <a:pt x="1406779" y="31750"/>
                  </a:cubicBezTo>
                  <a:lnTo>
                    <a:pt x="1406779" y="15875"/>
                  </a:lnTo>
                  <a:lnTo>
                    <a:pt x="1406779" y="31750"/>
                  </a:lnTo>
                  <a:cubicBezTo>
                    <a:pt x="647446" y="31750"/>
                    <a:pt x="31750" y="647446"/>
                    <a:pt x="31750" y="140677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54393" y="3816408"/>
            <a:ext cx="999433" cy="999433"/>
            <a:chOff x="0" y="0"/>
            <a:chExt cx="1998866" cy="199886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998866" cy="1998866"/>
            </a:xfrm>
            <a:custGeom>
              <a:avLst/>
              <a:gdLst/>
              <a:ahLst/>
              <a:cxnLst/>
              <a:rect l="l" t="t" r="r" b="b"/>
              <a:pathLst>
                <a:path w="1998866" h="1998866">
                  <a:moveTo>
                    <a:pt x="0" y="0"/>
                  </a:moveTo>
                  <a:lnTo>
                    <a:pt x="1998866" y="0"/>
                  </a:lnTo>
                  <a:lnTo>
                    <a:pt x="1998866" y="1998866"/>
                  </a:lnTo>
                  <a:lnTo>
                    <a:pt x="0" y="199886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19050"/>
              <a:ext cx="1998866" cy="197981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405"/>
                </a:lnSpc>
              </a:pPr>
              <a:r>
                <a:rPr lang="en-US" sz="1301" spc="-1" dirty="0">
                  <a:solidFill>
                    <a:srgbClr val="FFFFFF"/>
                  </a:solidFill>
                  <a:latin typeface="PT Sans"/>
                  <a:ea typeface="PT Sans"/>
                  <a:cs typeface="PT Sans"/>
                  <a:sym typeface="PT Sans"/>
                </a:rPr>
                <a:t> ADOS-2: gold standard for structured ASD observation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5497394" y="2761536"/>
            <a:ext cx="3151457" cy="3234566"/>
            <a:chOff x="0" y="0"/>
            <a:chExt cx="5595552" cy="4895216"/>
          </a:xfrm>
        </p:grpSpPr>
        <p:sp>
          <p:nvSpPr>
            <p:cNvPr id="23" name="Freeform 23"/>
            <p:cNvSpPr/>
            <p:nvPr/>
          </p:nvSpPr>
          <p:spPr>
            <a:xfrm>
              <a:off x="15875" y="15875"/>
              <a:ext cx="5563743" cy="4863465"/>
            </a:xfrm>
            <a:custGeom>
              <a:avLst/>
              <a:gdLst/>
              <a:ahLst/>
              <a:cxnLst/>
              <a:rect l="l" t="t" r="r" b="b"/>
              <a:pathLst>
                <a:path w="5563743" h="4863465">
                  <a:moveTo>
                    <a:pt x="0" y="729488"/>
                  </a:moveTo>
                  <a:lnTo>
                    <a:pt x="3130042" y="729488"/>
                  </a:lnTo>
                  <a:lnTo>
                    <a:pt x="3130042" y="0"/>
                  </a:lnTo>
                  <a:lnTo>
                    <a:pt x="5563743" y="2431796"/>
                  </a:lnTo>
                  <a:lnTo>
                    <a:pt x="3130042" y="4863465"/>
                  </a:lnTo>
                  <a:lnTo>
                    <a:pt x="3130042" y="4133977"/>
                  </a:lnTo>
                  <a:lnTo>
                    <a:pt x="0" y="4133977"/>
                  </a:lnTo>
                  <a:close/>
                </a:path>
              </a:pathLst>
            </a:custGeom>
            <a:solidFill>
              <a:srgbClr val="DBD6E6">
                <a:alpha val="80784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0" y="-1397"/>
              <a:ext cx="5595620" cy="4897755"/>
            </a:xfrm>
            <a:custGeom>
              <a:avLst/>
              <a:gdLst/>
              <a:ahLst/>
              <a:cxnLst/>
              <a:rect l="l" t="t" r="r" b="b"/>
              <a:pathLst>
                <a:path w="5595620" h="4897755">
                  <a:moveTo>
                    <a:pt x="15875" y="730885"/>
                  </a:moveTo>
                  <a:lnTo>
                    <a:pt x="3145917" y="730885"/>
                  </a:lnTo>
                  <a:lnTo>
                    <a:pt x="3145917" y="746760"/>
                  </a:lnTo>
                  <a:lnTo>
                    <a:pt x="3130042" y="746760"/>
                  </a:lnTo>
                  <a:lnTo>
                    <a:pt x="3130042" y="17272"/>
                  </a:lnTo>
                  <a:cubicBezTo>
                    <a:pt x="3130042" y="10795"/>
                    <a:pt x="3133852" y="5080"/>
                    <a:pt x="3139821" y="2540"/>
                  </a:cubicBezTo>
                  <a:cubicBezTo>
                    <a:pt x="3145790" y="0"/>
                    <a:pt x="3152648" y="1397"/>
                    <a:pt x="3157093" y="5969"/>
                  </a:cubicBezTo>
                  <a:lnTo>
                    <a:pt x="5590921" y="2437765"/>
                  </a:lnTo>
                  <a:cubicBezTo>
                    <a:pt x="5593842" y="2440686"/>
                    <a:pt x="5595620" y="2444750"/>
                    <a:pt x="5595620" y="2448941"/>
                  </a:cubicBezTo>
                  <a:cubicBezTo>
                    <a:pt x="5595620" y="2453132"/>
                    <a:pt x="5593969" y="2457196"/>
                    <a:pt x="5590921" y="2460117"/>
                  </a:cubicBezTo>
                  <a:lnTo>
                    <a:pt x="3157220" y="4891913"/>
                  </a:lnTo>
                  <a:cubicBezTo>
                    <a:pt x="3152648" y="4896485"/>
                    <a:pt x="3145790" y="4897755"/>
                    <a:pt x="3139948" y="4895342"/>
                  </a:cubicBezTo>
                  <a:cubicBezTo>
                    <a:pt x="3134106" y="4892929"/>
                    <a:pt x="3130169" y="4887087"/>
                    <a:pt x="3130169" y="4880610"/>
                  </a:cubicBezTo>
                  <a:lnTo>
                    <a:pt x="3130169" y="4151249"/>
                  </a:lnTo>
                  <a:lnTo>
                    <a:pt x="3146044" y="4151249"/>
                  </a:lnTo>
                  <a:lnTo>
                    <a:pt x="3146044" y="4167124"/>
                  </a:lnTo>
                  <a:lnTo>
                    <a:pt x="15875" y="4167124"/>
                  </a:lnTo>
                  <a:cubicBezTo>
                    <a:pt x="7112" y="4167124"/>
                    <a:pt x="0" y="4160012"/>
                    <a:pt x="0" y="4151249"/>
                  </a:cubicBezTo>
                  <a:lnTo>
                    <a:pt x="0" y="746760"/>
                  </a:lnTo>
                  <a:cubicBezTo>
                    <a:pt x="0" y="737997"/>
                    <a:pt x="7112" y="730885"/>
                    <a:pt x="15875" y="730885"/>
                  </a:cubicBezTo>
                  <a:moveTo>
                    <a:pt x="15875" y="762635"/>
                  </a:moveTo>
                  <a:lnTo>
                    <a:pt x="15875" y="746760"/>
                  </a:lnTo>
                  <a:lnTo>
                    <a:pt x="31750" y="746760"/>
                  </a:lnTo>
                  <a:lnTo>
                    <a:pt x="31750" y="4151249"/>
                  </a:lnTo>
                  <a:lnTo>
                    <a:pt x="15875" y="4151249"/>
                  </a:lnTo>
                  <a:lnTo>
                    <a:pt x="15875" y="4135374"/>
                  </a:lnTo>
                  <a:lnTo>
                    <a:pt x="3145917" y="4135374"/>
                  </a:lnTo>
                  <a:cubicBezTo>
                    <a:pt x="3154680" y="4135374"/>
                    <a:pt x="3161792" y="4142486"/>
                    <a:pt x="3161792" y="4151249"/>
                  </a:cubicBezTo>
                  <a:lnTo>
                    <a:pt x="3161792" y="4880737"/>
                  </a:lnTo>
                  <a:lnTo>
                    <a:pt x="3145917" y="4880737"/>
                  </a:lnTo>
                  <a:lnTo>
                    <a:pt x="3134741" y="4869561"/>
                  </a:lnTo>
                  <a:lnTo>
                    <a:pt x="5568442" y="2437765"/>
                  </a:lnTo>
                  <a:lnTo>
                    <a:pt x="5579618" y="2448941"/>
                  </a:lnTo>
                  <a:lnTo>
                    <a:pt x="5568442" y="2460117"/>
                  </a:lnTo>
                  <a:lnTo>
                    <a:pt x="3134741" y="28575"/>
                  </a:lnTo>
                  <a:lnTo>
                    <a:pt x="3145917" y="17399"/>
                  </a:lnTo>
                  <a:lnTo>
                    <a:pt x="3161792" y="17399"/>
                  </a:lnTo>
                  <a:lnTo>
                    <a:pt x="3161792" y="746760"/>
                  </a:lnTo>
                  <a:cubicBezTo>
                    <a:pt x="3161792" y="755523"/>
                    <a:pt x="3154680" y="762635"/>
                    <a:pt x="3145917" y="762635"/>
                  </a:cubicBezTo>
                  <a:lnTo>
                    <a:pt x="15875" y="762635"/>
                  </a:lnTo>
                  <a:close/>
                </a:path>
              </a:pathLst>
            </a:custGeom>
            <a:solidFill>
              <a:srgbClr val="F2E9A2">
                <a:alpha val="80784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192867" y="3457079"/>
            <a:ext cx="1559871" cy="1718092"/>
            <a:chOff x="-2" y="0"/>
            <a:chExt cx="3119742" cy="3436185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744116" cy="3436184"/>
            </a:xfrm>
            <a:custGeom>
              <a:avLst/>
              <a:gdLst/>
              <a:ahLst/>
              <a:cxnLst/>
              <a:rect l="l" t="t" r="r" b="b"/>
              <a:pathLst>
                <a:path w="2744116" h="3436184">
                  <a:moveTo>
                    <a:pt x="0" y="0"/>
                  </a:moveTo>
                  <a:lnTo>
                    <a:pt x="2744116" y="0"/>
                  </a:lnTo>
                  <a:lnTo>
                    <a:pt x="2744116" y="3436184"/>
                  </a:lnTo>
                  <a:lnTo>
                    <a:pt x="0" y="343618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-2" y="9524"/>
              <a:ext cx="3119742" cy="342666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973"/>
                </a:lnSpc>
              </a:pPr>
              <a:r>
                <a:rPr lang="en-US" sz="901" spc="-1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The Childhood Autism Rating Scale</a:t>
              </a:r>
              <a:r>
                <a:rPr lang="pl-PL" sz="901" spc="-1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 - 2(CARS-2) to skala oceny zachowania, która pomaga odróżnić dzieci z autyzmem od dzieci z innymi opóźnieniami rozwojowymi. Ocenia 15 obszarów funkcjonowania, dostarczając zarówno informacji przesiewowych, jak i wspierających proces diagnostyczny.</a:t>
              </a:r>
              <a:r>
                <a:rPr lang="en-US" sz="901" spc="-1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.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4801924" y="3612709"/>
            <a:ext cx="1406831" cy="1406831"/>
            <a:chOff x="0" y="0"/>
            <a:chExt cx="2813662" cy="2813662"/>
          </a:xfrm>
        </p:grpSpPr>
        <p:sp>
          <p:nvSpPr>
            <p:cNvPr id="29" name="Freeform 29"/>
            <p:cNvSpPr/>
            <p:nvPr/>
          </p:nvSpPr>
          <p:spPr>
            <a:xfrm>
              <a:off x="15875" y="15875"/>
              <a:ext cx="2781935" cy="2781935"/>
            </a:xfrm>
            <a:custGeom>
              <a:avLst/>
              <a:gdLst/>
              <a:ahLst/>
              <a:cxnLst/>
              <a:rect l="l" t="t" r="r" b="b"/>
              <a:pathLst>
                <a:path w="2781935" h="2781935">
                  <a:moveTo>
                    <a:pt x="0" y="1390904"/>
                  </a:moveTo>
                  <a:cubicBezTo>
                    <a:pt x="0" y="622808"/>
                    <a:pt x="622808" y="0"/>
                    <a:pt x="1390904" y="0"/>
                  </a:cubicBezTo>
                  <a:cubicBezTo>
                    <a:pt x="2159000" y="0"/>
                    <a:pt x="2781935" y="622808"/>
                    <a:pt x="2781935" y="1390904"/>
                  </a:cubicBezTo>
                  <a:cubicBezTo>
                    <a:pt x="2781935" y="2159000"/>
                    <a:pt x="2159127" y="2781935"/>
                    <a:pt x="1390904" y="2781935"/>
                  </a:cubicBezTo>
                  <a:cubicBezTo>
                    <a:pt x="622681" y="2781935"/>
                    <a:pt x="0" y="2159127"/>
                    <a:pt x="0" y="1390904"/>
                  </a:cubicBezTo>
                  <a:close/>
                </a:path>
              </a:pathLst>
            </a:custGeom>
            <a:solidFill>
              <a:srgbClr val="3FB83D"/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30" name="Freeform 30"/>
            <p:cNvSpPr/>
            <p:nvPr/>
          </p:nvSpPr>
          <p:spPr>
            <a:xfrm>
              <a:off x="0" y="0"/>
              <a:ext cx="2813685" cy="2813685"/>
            </a:xfrm>
            <a:custGeom>
              <a:avLst/>
              <a:gdLst/>
              <a:ahLst/>
              <a:cxnLst/>
              <a:rect l="l" t="t" r="r" b="b"/>
              <a:pathLst>
                <a:path w="2813685" h="2813685">
                  <a:moveTo>
                    <a:pt x="0" y="1406779"/>
                  </a:moveTo>
                  <a:cubicBezTo>
                    <a:pt x="0" y="629920"/>
                    <a:pt x="629920" y="0"/>
                    <a:pt x="1406779" y="0"/>
                  </a:cubicBezTo>
                  <a:lnTo>
                    <a:pt x="1406779" y="15875"/>
                  </a:lnTo>
                  <a:lnTo>
                    <a:pt x="1406779" y="0"/>
                  </a:lnTo>
                  <a:cubicBezTo>
                    <a:pt x="2183765" y="0"/>
                    <a:pt x="2813558" y="629920"/>
                    <a:pt x="2813558" y="1406779"/>
                  </a:cubicBezTo>
                  <a:lnTo>
                    <a:pt x="2797810" y="1406779"/>
                  </a:lnTo>
                  <a:lnTo>
                    <a:pt x="2813685" y="1406779"/>
                  </a:lnTo>
                  <a:cubicBezTo>
                    <a:pt x="2813685" y="2183765"/>
                    <a:pt x="2183765" y="2813558"/>
                    <a:pt x="1406906" y="2813558"/>
                  </a:cubicBezTo>
                  <a:lnTo>
                    <a:pt x="1406906" y="2797810"/>
                  </a:lnTo>
                  <a:lnTo>
                    <a:pt x="1406906" y="2813685"/>
                  </a:lnTo>
                  <a:cubicBezTo>
                    <a:pt x="629920" y="2813685"/>
                    <a:pt x="0" y="2183765"/>
                    <a:pt x="0" y="1406779"/>
                  </a:cubicBezTo>
                  <a:lnTo>
                    <a:pt x="15875" y="1406779"/>
                  </a:lnTo>
                  <a:lnTo>
                    <a:pt x="31750" y="1406779"/>
                  </a:lnTo>
                  <a:lnTo>
                    <a:pt x="15875" y="1406779"/>
                  </a:lnTo>
                  <a:lnTo>
                    <a:pt x="0" y="1406779"/>
                  </a:lnTo>
                  <a:moveTo>
                    <a:pt x="31750" y="1406779"/>
                  </a:moveTo>
                  <a:cubicBezTo>
                    <a:pt x="31750" y="1415542"/>
                    <a:pt x="24638" y="1422654"/>
                    <a:pt x="15875" y="1422654"/>
                  </a:cubicBezTo>
                  <a:cubicBezTo>
                    <a:pt x="7112" y="1422654"/>
                    <a:pt x="0" y="1415542"/>
                    <a:pt x="0" y="1406779"/>
                  </a:cubicBezTo>
                  <a:cubicBezTo>
                    <a:pt x="0" y="1398016"/>
                    <a:pt x="7112" y="1390904"/>
                    <a:pt x="15875" y="1390904"/>
                  </a:cubicBezTo>
                  <a:cubicBezTo>
                    <a:pt x="24638" y="1390904"/>
                    <a:pt x="31750" y="1398016"/>
                    <a:pt x="31750" y="1406779"/>
                  </a:cubicBezTo>
                  <a:cubicBezTo>
                    <a:pt x="31750" y="2166239"/>
                    <a:pt x="647446" y="2781808"/>
                    <a:pt x="1406779" y="2781808"/>
                  </a:cubicBezTo>
                  <a:cubicBezTo>
                    <a:pt x="2166112" y="2781808"/>
                    <a:pt x="2781808" y="2166112"/>
                    <a:pt x="2781808" y="1406779"/>
                  </a:cubicBezTo>
                  <a:cubicBezTo>
                    <a:pt x="2781808" y="647446"/>
                    <a:pt x="2166239" y="31750"/>
                    <a:pt x="1406779" y="31750"/>
                  </a:cubicBezTo>
                  <a:lnTo>
                    <a:pt x="1406779" y="15875"/>
                  </a:lnTo>
                  <a:lnTo>
                    <a:pt x="1406779" y="31750"/>
                  </a:lnTo>
                  <a:cubicBezTo>
                    <a:pt x="647446" y="31750"/>
                    <a:pt x="31750" y="647446"/>
                    <a:pt x="31750" y="140677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005622" y="3816408"/>
            <a:ext cx="999433" cy="999433"/>
            <a:chOff x="0" y="0"/>
            <a:chExt cx="1998866" cy="199886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998866" cy="1998866"/>
            </a:xfrm>
            <a:custGeom>
              <a:avLst/>
              <a:gdLst/>
              <a:ahLst/>
              <a:cxnLst/>
              <a:rect l="l" t="t" r="r" b="b"/>
              <a:pathLst>
                <a:path w="1998866" h="1998866">
                  <a:moveTo>
                    <a:pt x="0" y="0"/>
                  </a:moveTo>
                  <a:lnTo>
                    <a:pt x="1998866" y="0"/>
                  </a:lnTo>
                  <a:lnTo>
                    <a:pt x="1998866" y="1998866"/>
                  </a:lnTo>
                  <a:lnTo>
                    <a:pt x="0" y="199886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19050"/>
              <a:ext cx="1998866" cy="197981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405"/>
                </a:lnSpc>
              </a:pPr>
              <a:r>
                <a:rPr lang="en-US" sz="1301" spc="-1" dirty="0">
                  <a:solidFill>
                    <a:srgbClr val="FFFFFF"/>
                  </a:solidFill>
                  <a:latin typeface="PT Sans"/>
                  <a:ea typeface="PT Sans"/>
                  <a:cs typeface="PT Sans"/>
                  <a:sym typeface="PT Sans"/>
                </a:rPr>
                <a:t>CARS-2: behavioral rating scale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9148624" y="2772026"/>
            <a:ext cx="3043375" cy="3235395"/>
            <a:chOff x="0" y="0"/>
            <a:chExt cx="5595552" cy="4895216"/>
          </a:xfrm>
        </p:grpSpPr>
        <p:sp>
          <p:nvSpPr>
            <p:cNvPr id="35" name="Freeform 35"/>
            <p:cNvSpPr/>
            <p:nvPr/>
          </p:nvSpPr>
          <p:spPr>
            <a:xfrm>
              <a:off x="15875" y="15875"/>
              <a:ext cx="5563743" cy="4863465"/>
            </a:xfrm>
            <a:custGeom>
              <a:avLst/>
              <a:gdLst/>
              <a:ahLst/>
              <a:cxnLst/>
              <a:rect l="l" t="t" r="r" b="b"/>
              <a:pathLst>
                <a:path w="5563743" h="4863465">
                  <a:moveTo>
                    <a:pt x="0" y="729488"/>
                  </a:moveTo>
                  <a:lnTo>
                    <a:pt x="3130042" y="729488"/>
                  </a:lnTo>
                  <a:lnTo>
                    <a:pt x="3130042" y="0"/>
                  </a:lnTo>
                  <a:lnTo>
                    <a:pt x="5563743" y="2431796"/>
                  </a:lnTo>
                  <a:lnTo>
                    <a:pt x="3130042" y="4863465"/>
                  </a:lnTo>
                  <a:lnTo>
                    <a:pt x="3130042" y="4133977"/>
                  </a:lnTo>
                  <a:lnTo>
                    <a:pt x="0" y="4133977"/>
                  </a:lnTo>
                  <a:close/>
                </a:path>
              </a:pathLst>
            </a:custGeom>
            <a:solidFill>
              <a:srgbClr val="DBD6E6">
                <a:alpha val="80784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0" y="-1397"/>
              <a:ext cx="5595620" cy="4897755"/>
            </a:xfrm>
            <a:custGeom>
              <a:avLst/>
              <a:gdLst/>
              <a:ahLst/>
              <a:cxnLst/>
              <a:rect l="l" t="t" r="r" b="b"/>
              <a:pathLst>
                <a:path w="5595620" h="4897755">
                  <a:moveTo>
                    <a:pt x="15875" y="730885"/>
                  </a:moveTo>
                  <a:lnTo>
                    <a:pt x="3145917" y="730885"/>
                  </a:lnTo>
                  <a:lnTo>
                    <a:pt x="3145917" y="746760"/>
                  </a:lnTo>
                  <a:lnTo>
                    <a:pt x="3130042" y="746760"/>
                  </a:lnTo>
                  <a:lnTo>
                    <a:pt x="3130042" y="17272"/>
                  </a:lnTo>
                  <a:cubicBezTo>
                    <a:pt x="3130042" y="10795"/>
                    <a:pt x="3133852" y="5080"/>
                    <a:pt x="3139821" y="2540"/>
                  </a:cubicBezTo>
                  <a:cubicBezTo>
                    <a:pt x="3145790" y="0"/>
                    <a:pt x="3152648" y="1397"/>
                    <a:pt x="3157093" y="5969"/>
                  </a:cubicBezTo>
                  <a:lnTo>
                    <a:pt x="5590921" y="2437765"/>
                  </a:lnTo>
                  <a:cubicBezTo>
                    <a:pt x="5593842" y="2440686"/>
                    <a:pt x="5595620" y="2444750"/>
                    <a:pt x="5595620" y="2448941"/>
                  </a:cubicBezTo>
                  <a:cubicBezTo>
                    <a:pt x="5595620" y="2453132"/>
                    <a:pt x="5593969" y="2457196"/>
                    <a:pt x="5590921" y="2460117"/>
                  </a:cubicBezTo>
                  <a:lnTo>
                    <a:pt x="3157220" y="4891913"/>
                  </a:lnTo>
                  <a:cubicBezTo>
                    <a:pt x="3152648" y="4896485"/>
                    <a:pt x="3145790" y="4897755"/>
                    <a:pt x="3139948" y="4895342"/>
                  </a:cubicBezTo>
                  <a:cubicBezTo>
                    <a:pt x="3134106" y="4892929"/>
                    <a:pt x="3130169" y="4887087"/>
                    <a:pt x="3130169" y="4880610"/>
                  </a:cubicBezTo>
                  <a:lnTo>
                    <a:pt x="3130169" y="4151249"/>
                  </a:lnTo>
                  <a:lnTo>
                    <a:pt x="3146044" y="4151249"/>
                  </a:lnTo>
                  <a:lnTo>
                    <a:pt x="3146044" y="4167124"/>
                  </a:lnTo>
                  <a:lnTo>
                    <a:pt x="15875" y="4167124"/>
                  </a:lnTo>
                  <a:cubicBezTo>
                    <a:pt x="7112" y="4167124"/>
                    <a:pt x="0" y="4160012"/>
                    <a:pt x="0" y="4151249"/>
                  </a:cubicBezTo>
                  <a:lnTo>
                    <a:pt x="0" y="746760"/>
                  </a:lnTo>
                  <a:cubicBezTo>
                    <a:pt x="0" y="737997"/>
                    <a:pt x="7112" y="730885"/>
                    <a:pt x="15875" y="730885"/>
                  </a:cubicBezTo>
                  <a:moveTo>
                    <a:pt x="15875" y="762635"/>
                  </a:moveTo>
                  <a:lnTo>
                    <a:pt x="15875" y="746760"/>
                  </a:lnTo>
                  <a:lnTo>
                    <a:pt x="31750" y="746760"/>
                  </a:lnTo>
                  <a:lnTo>
                    <a:pt x="31750" y="4151249"/>
                  </a:lnTo>
                  <a:lnTo>
                    <a:pt x="15875" y="4151249"/>
                  </a:lnTo>
                  <a:lnTo>
                    <a:pt x="15875" y="4135374"/>
                  </a:lnTo>
                  <a:lnTo>
                    <a:pt x="3145917" y="4135374"/>
                  </a:lnTo>
                  <a:cubicBezTo>
                    <a:pt x="3154680" y="4135374"/>
                    <a:pt x="3161792" y="4142486"/>
                    <a:pt x="3161792" y="4151249"/>
                  </a:cubicBezTo>
                  <a:lnTo>
                    <a:pt x="3161792" y="4880737"/>
                  </a:lnTo>
                  <a:lnTo>
                    <a:pt x="3145917" y="4880737"/>
                  </a:lnTo>
                  <a:lnTo>
                    <a:pt x="3134741" y="4869561"/>
                  </a:lnTo>
                  <a:lnTo>
                    <a:pt x="5568442" y="2437765"/>
                  </a:lnTo>
                  <a:lnTo>
                    <a:pt x="5579618" y="2448941"/>
                  </a:lnTo>
                  <a:lnTo>
                    <a:pt x="5568442" y="2460117"/>
                  </a:lnTo>
                  <a:lnTo>
                    <a:pt x="3134741" y="28575"/>
                  </a:lnTo>
                  <a:lnTo>
                    <a:pt x="3145917" y="17399"/>
                  </a:lnTo>
                  <a:lnTo>
                    <a:pt x="3161792" y="17399"/>
                  </a:lnTo>
                  <a:lnTo>
                    <a:pt x="3161792" y="746760"/>
                  </a:lnTo>
                  <a:cubicBezTo>
                    <a:pt x="3161792" y="755523"/>
                    <a:pt x="3154680" y="762635"/>
                    <a:pt x="3145917" y="762635"/>
                  </a:cubicBezTo>
                  <a:lnTo>
                    <a:pt x="15875" y="762635"/>
                  </a:lnTo>
                  <a:close/>
                </a:path>
              </a:pathLst>
            </a:custGeom>
            <a:solidFill>
              <a:srgbClr val="EDF0AF">
                <a:alpha val="80784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9844098" y="3457079"/>
            <a:ext cx="1372058" cy="1718092"/>
            <a:chOff x="0" y="0"/>
            <a:chExt cx="2744116" cy="3436185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744116" cy="3436184"/>
            </a:xfrm>
            <a:custGeom>
              <a:avLst/>
              <a:gdLst/>
              <a:ahLst/>
              <a:cxnLst/>
              <a:rect l="l" t="t" r="r" b="b"/>
              <a:pathLst>
                <a:path w="2744116" h="3436184">
                  <a:moveTo>
                    <a:pt x="0" y="0"/>
                  </a:moveTo>
                  <a:lnTo>
                    <a:pt x="2744116" y="0"/>
                  </a:lnTo>
                  <a:lnTo>
                    <a:pt x="2744116" y="3436184"/>
                  </a:lnTo>
                  <a:lnTo>
                    <a:pt x="0" y="343618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9525"/>
              <a:ext cx="2744116" cy="342666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973"/>
                </a:lnSpc>
              </a:pPr>
              <a:r>
                <a:rPr lang="en-US" sz="901" spc="-1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The Modified Checklist for Autism in Toddlers, Revised </a:t>
              </a:r>
              <a:r>
                <a:rPr lang="pl-PL" sz="901" spc="-1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(M-CHAT-R/F) to szybkie, wypełniane przez rodziców narzędzie przesiewowe do wczesnego wykrywania ryzyka ASD u dzieci w wieku 16–30 miesięcy. Wyniki wymagające uwagi są następnie omawiane w ustrukturyzowanym wywiadzie, który pomaga określić, czy dziecko faktycznie wymaga dalszej diagnostyki.</a:t>
              </a:r>
              <a:endParaRPr lang="en-US" sz="901" spc="-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8453153" y="3612709"/>
            <a:ext cx="1406831" cy="1406831"/>
            <a:chOff x="0" y="0"/>
            <a:chExt cx="2813662" cy="2813662"/>
          </a:xfrm>
        </p:grpSpPr>
        <p:sp>
          <p:nvSpPr>
            <p:cNvPr id="41" name="Freeform 41"/>
            <p:cNvSpPr/>
            <p:nvPr/>
          </p:nvSpPr>
          <p:spPr>
            <a:xfrm>
              <a:off x="15875" y="15875"/>
              <a:ext cx="2781935" cy="2781935"/>
            </a:xfrm>
            <a:custGeom>
              <a:avLst/>
              <a:gdLst/>
              <a:ahLst/>
              <a:cxnLst/>
              <a:rect l="l" t="t" r="r" b="b"/>
              <a:pathLst>
                <a:path w="2781935" h="2781935">
                  <a:moveTo>
                    <a:pt x="0" y="1390904"/>
                  </a:moveTo>
                  <a:cubicBezTo>
                    <a:pt x="0" y="622808"/>
                    <a:pt x="622808" y="0"/>
                    <a:pt x="1390904" y="0"/>
                  </a:cubicBezTo>
                  <a:cubicBezTo>
                    <a:pt x="2159000" y="0"/>
                    <a:pt x="2781935" y="622808"/>
                    <a:pt x="2781935" y="1390904"/>
                  </a:cubicBezTo>
                  <a:cubicBezTo>
                    <a:pt x="2781935" y="2159000"/>
                    <a:pt x="2159127" y="2781935"/>
                    <a:pt x="1390904" y="2781935"/>
                  </a:cubicBezTo>
                  <a:cubicBezTo>
                    <a:pt x="622681" y="2781935"/>
                    <a:pt x="0" y="2159127"/>
                    <a:pt x="0" y="1390904"/>
                  </a:cubicBez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42" name="Freeform 42"/>
            <p:cNvSpPr/>
            <p:nvPr/>
          </p:nvSpPr>
          <p:spPr>
            <a:xfrm>
              <a:off x="0" y="0"/>
              <a:ext cx="2813685" cy="2813685"/>
            </a:xfrm>
            <a:custGeom>
              <a:avLst/>
              <a:gdLst/>
              <a:ahLst/>
              <a:cxnLst/>
              <a:rect l="l" t="t" r="r" b="b"/>
              <a:pathLst>
                <a:path w="2813685" h="2813685">
                  <a:moveTo>
                    <a:pt x="0" y="1406779"/>
                  </a:moveTo>
                  <a:cubicBezTo>
                    <a:pt x="0" y="629920"/>
                    <a:pt x="629920" y="0"/>
                    <a:pt x="1406779" y="0"/>
                  </a:cubicBezTo>
                  <a:lnTo>
                    <a:pt x="1406779" y="15875"/>
                  </a:lnTo>
                  <a:lnTo>
                    <a:pt x="1406779" y="0"/>
                  </a:lnTo>
                  <a:cubicBezTo>
                    <a:pt x="2183765" y="0"/>
                    <a:pt x="2813558" y="629920"/>
                    <a:pt x="2813558" y="1406779"/>
                  </a:cubicBezTo>
                  <a:lnTo>
                    <a:pt x="2797810" y="1406779"/>
                  </a:lnTo>
                  <a:lnTo>
                    <a:pt x="2813685" y="1406779"/>
                  </a:lnTo>
                  <a:cubicBezTo>
                    <a:pt x="2813685" y="2183765"/>
                    <a:pt x="2183765" y="2813558"/>
                    <a:pt x="1406906" y="2813558"/>
                  </a:cubicBezTo>
                  <a:lnTo>
                    <a:pt x="1406906" y="2797810"/>
                  </a:lnTo>
                  <a:lnTo>
                    <a:pt x="1406906" y="2813685"/>
                  </a:lnTo>
                  <a:cubicBezTo>
                    <a:pt x="629920" y="2813685"/>
                    <a:pt x="0" y="2183765"/>
                    <a:pt x="0" y="1406779"/>
                  </a:cubicBezTo>
                  <a:lnTo>
                    <a:pt x="15875" y="1406779"/>
                  </a:lnTo>
                  <a:lnTo>
                    <a:pt x="31750" y="1406779"/>
                  </a:lnTo>
                  <a:lnTo>
                    <a:pt x="15875" y="1406779"/>
                  </a:lnTo>
                  <a:lnTo>
                    <a:pt x="0" y="1406779"/>
                  </a:lnTo>
                  <a:moveTo>
                    <a:pt x="31750" y="1406779"/>
                  </a:moveTo>
                  <a:cubicBezTo>
                    <a:pt x="31750" y="1415542"/>
                    <a:pt x="24638" y="1422654"/>
                    <a:pt x="15875" y="1422654"/>
                  </a:cubicBezTo>
                  <a:cubicBezTo>
                    <a:pt x="7112" y="1422654"/>
                    <a:pt x="0" y="1415542"/>
                    <a:pt x="0" y="1406779"/>
                  </a:cubicBezTo>
                  <a:cubicBezTo>
                    <a:pt x="0" y="1398016"/>
                    <a:pt x="7112" y="1390904"/>
                    <a:pt x="15875" y="1390904"/>
                  </a:cubicBezTo>
                  <a:cubicBezTo>
                    <a:pt x="24638" y="1390904"/>
                    <a:pt x="31750" y="1398016"/>
                    <a:pt x="31750" y="1406779"/>
                  </a:cubicBezTo>
                  <a:cubicBezTo>
                    <a:pt x="31750" y="2166239"/>
                    <a:pt x="647446" y="2781808"/>
                    <a:pt x="1406779" y="2781808"/>
                  </a:cubicBezTo>
                  <a:cubicBezTo>
                    <a:pt x="2166112" y="2781808"/>
                    <a:pt x="2781808" y="2166112"/>
                    <a:pt x="2781808" y="1406779"/>
                  </a:cubicBezTo>
                  <a:cubicBezTo>
                    <a:pt x="2781808" y="647446"/>
                    <a:pt x="2166239" y="31750"/>
                    <a:pt x="1406779" y="31750"/>
                  </a:cubicBezTo>
                  <a:lnTo>
                    <a:pt x="1406779" y="15875"/>
                  </a:lnTo>
                  <a:lnTo>
                    <a:pt x="1406779" y="31750"/>
                  </a:lnTo>
                  <a:cubicBezTo>
                    <a:pt x="647446" y="31750"/>
                    <a:pt x="31750" y="647446"/>
                    <a:pt x="31750" y="140677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8656852" y="3816408"/>
            <a:ext cx="999433" cy="999433"/>
            <a:chOff x="0" y="0"/>
            <a:chExt cx="1998866" cy="1998866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998866" cy="1998866"/>
            </a:xfrm>
            <a:custGeom>
              <a:avLst/>
              <a:gdLst/>
              <a:ahLst/>
              <a:cxnLst/>
              <a:rect l="l" t="t" r="r" b="b"/>
              <a:pathLst>
                <a:path w="1998866" h="1998866">
                  <a:moveTo>
                    <a:pt x="0" y="0"/>
                  </a:moveTo>
                  <a:lnTo>
                    <a:pt x="1998866" y="0"/>
                  </a:lnTo>
                  <a:lnTo>
                    <a:pt x="1998866" y="1998866"/>
                  </a:lnTo>
                  <a:lnTo>
                    <a:pt x="0" y="199886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19050"/>
              <a:ext cx="1998866" cy="197981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405"/>
                </a:lnSpc>
              </a:pPr>
              <a:r>
                <a:rPr lang="en-US" sz="1301" spc="-1" dirty="0">
                  <a:solidFill>
                    <a:srgbClr val="FFFFFF"/>
                  </a:solidFill>
                  <a:latin typeface="PT Sans"/>
                  <a:ea typeface="PT Sans"/>
                  <a:cs typeface="PT Sans"/>
                  <a:sym typeface="PT Sans"/>
                </a:rPr>
                <a:t>M-CHAT-R/F: screening tool for toddle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907173" y="-283679"/>
            <a:ext cx="9306300" cy="2041093"/>
            <a:chOff x="-336332" y="-567358"/>
            <a:chExt cx="18612600" cy="4082186"/>
          </a:xfrm>
        </p:grpSpPr>
        <p:sp>
          <p:nvSpPr>
            <p:cNvPr id="7" name="Freeform 7"/>
            <p:cNvSpPr/>
            <p:nvPr/>
          </p:nvSpPr>
          <p:spPr>
            <a:xfrm>
              <a:off x="-336332" y="-567358"/>
              <a:ext cx="18444432" cy="4082186"/>
            </a:xfrm>
            <a:custGeom>
              <a:avLst/>
              <a:gdLst/>
              <a:ahLst/>
              <a:cxnLst/>
              <a:rect l="l" t="t" r="r" b="b"/>
              <a:pathLst>
                <a:path w="18444432" h="4082186">
                  <a:moveTo>
                    <a:pt x="0" y="0"/>
                  </a:moveTo>
                  <a:lnTo>
                    <a:pt x="18444432" y="0"/>
                  </a:lnTo>
                  <a:lnTo>
                    <a:pt x="18444432" y="4082186"/>
                  </a:lnTo>
                  <a:lnTo>
                    <a:pt x="0" y="40821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-168164" y="-567358"/>
              <a:ext cx="18444432" cy="40059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Współpraca z rodziną i profesjonalistami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57317" y="1757414"/>
            <a:ext cx="11348883" cy="46794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Dzielenie się obserwacjami na potrzeby IPET-u i planowania rozwojowego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Dane z obserwacji pomagają dostosować Indywidualne Programy Edukacyjno-Terapeutyczne do mocnych stron i wyzwań każdego dziecka. 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Wnioski płynące z codziennych interakcji i </a:t>
            </a:r>
            <a:r>
              <a:rPr lang="pl-PL" sz="2400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 wspierają formułowanie precyzyjnych celów oraz dobór odpowiednich strategii interwencji.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400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Wspólne podejmowanie decyzji: Rodziny, nauczyciele i specjaliści współpracują, aby ustalać priorytety, definiować oczekiwane rezultaty oraz zapewniać plany wsparcia, które są kulturowo adekwatne i odpowiednie do etapu rozwojowego dziecka.</a:t>
            </a:r>
            <a:endParaRPr lang="en-US" sz="2400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0"/>
            <a:ext cx="9222216" cy="1437842"/>
            <a:chOff x="0" y="0"/>
            <a:chExt cx="18444432" cy="287568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3"/>
            </a:xfrm>
            <a:custGeom>
              <a:avLst/>
              <a:gdLst/>
              <a:ahLst/>
              <a:cxnLst/>
              <a:rect l="l" t="t" r="r" b="b"/>
              <a:pathLst>
                <a:path w="18444432" h="2875683">
                  <a:moveTo>
                    <a:pt x="0" y="0"/>
                  </a:moveTo>
                  <a:lnTo>
                    <a:pt x="18444432" y="0"/>
                  </a:lnTo>
                  <a:lnTo>
                    <a:pt x="18444432" y="2875683"/>
                  </a:lnTo>
                  <a:lnTo>
                    <a:pt x="0" y="287568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Podsumowanie i dobre praktyki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77155" y="1776227"/>
            <a:ext cx="10820400" cy="4862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pl-PL" b="1" dirty="0"/>
              <a:t>Łącz różne metody obserwacji strukturalnej</a:t>
            </a:r>
            <a:r>
              <a:rPr lang="pl-PL" dirty="0"/>
              <a:t>, takie jak listy kontrolne (np. ASQ:SE do przesiewowej oceny kompetencji społeczno-emocjonalnych), skale ocen (np. SDQ do trudności emocjonalnych i problemów rówieśniczych) oraz zapisy anegdotyczne (np. notatki nauczyciela dotyczące reakcji dziecka w sytuacji konfliktu rówieśniczego), aby uzyskać </a:t>
            </a:r>
            <a:r>
              <a:rPr lang="pl-PL" b="1" dirty="0"/>
              <a:t>kompleksowy obraz funkcjonowania społeczno-emocjonalnego dziecka</a:t>
            </a:r>
            <a:r>
              <a:rPr lang="pl-PL" dirty="0"/>
              <a:t>.</a:t>
            </a:r>
          </a:p>
          <a:p>
            <a:r>
              <a:rPr lang="pl-PL" sz="1600" dirty="0"/>
              <a:t>Np. nauczyciel może wykorzystać program DECA Preschool do identyfikowania czynników ochronnych w zachowaniu, uzupełnić go obserwacjami/ notkami zrobionymi podczas swobodnej zabawy, a następnie porównać z wynikami skali wypełnionej przez rodziców.</a:t>
            </a:r>
          </a:p>
          <a:p>
            <a:endParaRPr lang="pl-PL" sz="1600" dirty="0"/>
          </a:p>
          <a:p>
            <a:r>
              <a:rPr lang="pl-PL" b="1" dirty="0"/>
              <a:t>Triangulacja danych:</a:t>
            </a:r>
            <a:br>
              <a:rPr lang="pl-PL" dirty="0"/>
            </a:br>
            <a:r>
              <a:rPr lang="pl-PL" dirty="0"/>
              <a:t>Zbieraj informacje z różnych źródeł — od nauczycieli, opiekunów oraz z bezpośrednich obserwacji — w różnych środowiskach i momentach. Zwiększa to trafność i rzetelność wniosków. Triangulacja pomaga ograniczyć stronniczość i zapewnia holistyczny obraz zachowania dziecka oraz jego reakcji emocjonalnych.</a:t>
            </a:r>
          </a:p>
          <a:p>
            <a:endParaRPr lang="pl-PL" dirty="0"/>
          </a:p>
          <a:p>
            <a:r>
              <a:rPr lang="pl-PL" b="1" dirty="0"/>
              <a:t>Monitorowanie w czasie:</a:t>
            </a:r>
            <a:br>
              <a:rPr lang="pl-PL" dirty="0"/>
            </a:br>
            <a:r>
              <a:rPr lang="pl-PL" dirty="0"/>
              <a:t>Prowadź obserwacje okresowo, aby śledzić rozwój dziecka i jego reakcje na zastosowane interwencje. Monitorowanie w czasie pozwala wcześnie wykrywać pojawiające się trudności oraz wspiera podejmowanie na czas odpowiednich działań lub modyfikację strategii edukacyjnych.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Literatura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77155" y="1919399"/>
            <a:ext cx="10820400" cy="4501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20" lvl="2" indent="-152406">
              <a:lnSpc>
                <a:spcPts val="2999"/>
              </a:lnSpc>
              <a:buFont typeface="Arial"/>
              <a:buChar char="⚬"/>
            </a:pP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Jones, S. M., Zaslow, M., Darling-Churchill, K. E., &amp; Halle, T. G. (2016). Assessing early childhood social and emotional development: Key conceptual and measurement issues. </a:t>
            </a:r>
            <a:r>
              <a:rPr lang="en-US" sz="1999" i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Journal of Applied Developmental Psychology, 45</a:t>
            </a: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, 42-48.</a:t>
            </a:r>
          </a:p>
          <a:p>
            <a:pPr marL="457220" lvl="2" indent="-152406">
              <a:lnSpc>
                <a:spcPts val="2999"/>
              </a:lnSpc>
              <a:buFont typeface="Arial"/>
              <a:buChar char="⚬"/>
            </a:pP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Denham, S. A., Wyatt, T. M., Bassett, H. H., Echeverria, D., &amp; Knox, S. S. (2009). Assessing social-emotional development in children from a longitudinal perspective. J</a:t>
            </a:r>
            <a:r>
              <a:rPr lang="en-US" sz="1999" i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ournal of Epidemiology &amp; Community Health, 63</a:t>
            </a: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(Suppl 1), i37-i52.</a:t>
            </a:r>
          </a:p>
          <a:p>
            <a:pPr marL="457220" lvl="2" indent="-152406">
              <a:lnSpc>
                <a:spcPts val="2999"/>
              </a:lnSpc>
              <a:buFont typeface="Arial"/>
              <a:buChar char="⚬"/>
            </a:pP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Reid, K. B., </a:t>
            </a:r>
            <a:r>
              <a:rPr lang="en-US" sz="1999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Sacrey</a:t>
            </a: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, L. A. R., </a:t>
            </a:r>
            <a:r>
              <a:rPr lang="en-US" sz="1999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Zwaigenbaum</a:t>
            </a: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, L., Raza, S., Brian, J., Smith, I. M., ... &amp; </a:t>
            </a:r>
            <a:r>
              <a:rPr lang="en-US" sz="1999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Roncadin</a:t>
            </a: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, C. (2020). The association between social emotional development and symptom presentation in autism spectrum disorder. </a:t>
            </a:r>
            <a:r>
              <a:rPr lang="en-US" sz="1999" i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Development and Psychopathology, 32(4</a:t>
            </a: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), 1206-1216.</a:t>
            </a:r>
          </a:p>
          <a:p>
            <a:pPr marL="457220" lvl="2" indent="-152406">
              <a:lnSpc>
                <a:spcPts val="2999"/>
              </a:lnSpc>
              <a:buFont typeface="Arial"/>
              <a:buChar char="⚬"/>
            </a:pP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Weiss, J. A., Thomson, K., &amp; Chan, L. (2014). A systematic literature review of emotion regulation measurement in individuals with autism spectrum disorder. </a:t>
            </a:r>
            <a:r>
              <a:rPr lang="en-US" sz="1999" i="1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Autism Research, 7(6</a:t>
            </a:r>
            <a:r>
              <a:rPr lang="en-US" sz="1999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), 629-648.</a:t>
            </a:r>
          </a:p>
          <a:p>
            <a:pPr marL="320098" lvl="2" indent="-106699">
              <a:lnSpc>
                <a:spcPts val="2100"/>
              </a:lnSpc>
              <a:buFont typeface="Arial"/>
              <a:buChar char="⚬"/>
            </a:pPr>
            <a:endParaRPr lang="en-US" sz="1999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5800" y="2781848"/>
            <a:ext cx="11131688" cy="1579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Niniejszy materiał dydaktyczny powstał w ramach przygotowania programu nauczania projektu: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„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Upskilling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Preservice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Teachers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to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Support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Young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Children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with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Autism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Spectrum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Disorder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through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Digital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Social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 </a:t>
            </a:r>
            <a:r>
              <a:rPr lang="pl-PL" sz="1665" b="1" dirty="0" err="1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Stories</a:t>
            </a: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”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(Numer projektu: 2024-1-PL01-KA220-HED-000246304), współfinansowanego przez Unię Europejską.</a:t>
            </a:r>
          </a:p>
          <a:p>
            <a:pPr>
              <a:lnSpc>
                <a:spcPts val="2547"/>
              </a:lnSpc>
            </a:pPr>
            <a:r>
              <a:rPr lang="pl-PL" sz="1665" b="1" dirty="0">
                <a:solidFill>
                  <a:srgbClr val="756666"/>
                </a:solidFill>
                <a:latin typeface="Agrandir Bold"/>
                <a:ea typeface="Agrandir Bold"/>
                <a:cs typeface="Agrandir Bold"/>
                <a:sym typeface="Agrandir Bold"/>
              </a:rPr>
              <a:t>Poglądy i opinie wyrażone w publikacji są wyłącznie opiniami autorów i nie odzwierciedlają oficjalnego stanowiska Unii Europejskiej i EACEA. Unia Europejska ani organ finansujący nie ponoszą odpowiedzialności za treść.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85800" y="275676"/>
            <a:ext cx="3370994" cy="707356"/>
            <a:chOff x="0" y="0"/>
            <a:chExt cx="6741988" cy="14147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742049" cy="1414653"/>
            </a:xfrm>
            <a:custGeom>
              <a:avLst/>
              <a:gdLst/>
              <a:ahLst/>
              <a:cxnLst/>
              <a:rect l="l" t="t" r="r" b="b"/>
              <a:pathLst>
                <a:path w="6742049" h="1414653">
                  <a:moveTo>
                    <a:pt x="0" y="0"/>
                  </a:moveTo>
                  <a:lnTo>
                    <a:pt x="6742049" y="0"/>
                  </a:lnTo>
                  <a:lnTo>
                    <a:pt x="6742049" y="1414653"/>
                  </a:lnTo>
                  <a:lnTo>
                    <a:pt x="0" y="1414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4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732617" y="5653422"/>
            <a:ext cx="1899523" cy="736065"/>
            <a:chOff x="0" y="0"/>
            <a:chExt cx="3799046" cy="14721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99078" cy="1472184"/>
            </a:xfrm>
            <a:custGeom>
              <a:avLst/>
              <a:gdLst/>
              <a:ahLst/>
              <a:cxnLst/>
              <a:rect l="l" t="t" r="r" b="b"/>
              <a:pathLst>
                <a:path w="3799078" h="1472184">
                  <a:moveTo>
                    <a:pt x="0" y="0"/>
                  </a:moveTo>
                  <a:lnTo>
                    <a:pt x="3799078" y="0"/>
                  </a:lnTo>
                  <a:lnTo>
                    <a:pt x="3799078" y="1472184"/>
                  </a:lnTo>
                  <a:lnTo>
                    <a:pt x="0" y="1472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212" b="-20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38115" y="5672251"/>
            <a:ext cx="2181535" cy="622647"/>
            <a:chOff x="0" y="0"/>
            <a:chExt cx="4363070" cy="12452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363085" cy="1245235"/>
            </a:xfrm>
            <a:custGeom>
              <a:avLst/>
              <a:gdLst/>
              <a:ahLst/>
              <a:cxnLst/>
              <a:rect l="l" t="t" r="r" b="b"/>
              <a:pathLst>
                <a:path w="4363085" h="1245235">
                  <a:moveTo>
                    <a:pt x="0" y="0"/>
                  </a:moveTo>
                  <a:lnTo>
                    <a:pt x="4363085" y="0"/>
                  </a:lnTo>
                  <a:lnTo>
                    <a:pt x="4363085" y="1245235"/>
                  </a:lnTo>
                  <a:lnTo>
                    <a:pt x="0" y="12452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143" b="-148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804358" y="5614644"/>
            <a:ext cx="742261" cy="800921"/>
            <a:chOff x="0" y="0"/>
            <a:chExt cx="1484522" cy="160184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84503" cy="1601851"/>
            </a:xfrm>
            <a:custGeom>
              <a:avLst/>
              <a:gdLst/>
              <a:ahLst/>
              <a:cxnLst/>
              <a:rect l="l" t="t" r="r" b="b"/>
              <a:pathLst>
                <a:path w="1484503" h="1601851">
                  <a:moveTo>
                    <a:pt x="0" y="0"/>
                  </a:moveTo>
                  <a:lnTo>
                    <a:pt x="1484503" y="0"/>
                  </a:lnTo>
                  <a:lnTo>
                    <a:pt x="148450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152" r="-15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760785" y="5614644"/>
            <a:ext cx="870983" cy="800921"/>
            <a:chOff x="0" y="0"/>
            <a:chExt cx="1741966" cy="160184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741932" cy="1601851"/>
            </a:xfrm>
            <a:custGeom>
              <a:avLst/>
              <a:gdLst/>
              <a:ahLst/>
              <a:cxnLst/>
              <a:rect l="l" t="t" r="r" b="b"/>
              <a:pathLst>
                <a:path w="1741932" h="1601851">
                  <a:moveTo>
                    <a:pt x="0" y="0"/>
                  </a:moveTo>
                  <a:lnTo>
                    <a:pt x="1741932" y="0"/>
                  </a:lnTo>
                  <a:lnTo>
                    <a:pt x="1741932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68" r="-70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757016" y="5614644"/>
            <a:ext cx="795617" cy="800921"/>
            <a:chOff x="0" y="0"/>
            <a:chExt cx="1591234" cy="160184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91183" cy="1601851"/>
            </a:xfrm>
            <a:custGeom>
              <a:avLst/>
              <a:gdLst/>
              <a:ahLst/>
              <a:cxnLst/>
              <a:rect l="l" t="t" r="r" b="b"/>
              <a:pathLst>
                <a:path w="1591183" h="1601851">
                  <a:moveTo>
                    <a:pt x="0" y="0"/>
                  </a:moveTo>
                  <a:lnTo>
                    <a:pt x="1591183" y="0"/>
                  </a:lnTo>
                  <a:lnTo>
                    <a:pt x="1591183" y="1601851"/>
                  </a:lnTo>
                  <a:lnTo>
                    <a:pt x="0" y="1601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r="-3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889124" y="5772020"/>
            <a:ext cx="1498518" cy="486168"/>
            <a:chOff x="0" y="0"/>
            <a:chExt cx="2997036" cy="97233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997073" cy="972312"/>
            </a:xfrm>
            <a:custGeom>
              <a:avLst/>
              <a:gdLst/>
              <a:ahLst/>
              <a:cxnLst/>
              <a:rect l="l" t="t" r="r" b="b"/>
              <a:pathLst>
                <a:path w="2997073" h="972312">
                  <a:moveTo>
                    <a:pt x="0" y="0"/>
                  </a:moveTo>
                  <a:lnTo>
                    <a:pt x="2997073" y="0"/>
                  </a:lnTo>
                  <a:lnTo>
                    <a:pt x="2997073" y="972312"/>
                  </a:lnTo>
                  <a:lnTo>
                    <a:pt x="0" y="9723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138" r="1" b="-14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85800" y="1274782"/>
            <a:ext cx="8252913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20"/>
              </a:lnSpc>
            </a:pPr>
            <a:r>
              <a:rPr lang="en-US" sz="6266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EARLY-ASD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0451958" y="-298592"/>
            <a:ext cx="1968784" cy="1968784"/>
            <a:chOff x="0" y="0"/>
            <a:chExt cx="3937568" cy="393756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937508" cy="3937508"/>
            </a:xfrm>
            <a:custGeom>
              <a:avLst/>
              <a:gdLst/>
              <a:ahLst/>
              <a:cxnLst/>
              <a:rect l="l" t="t" r="r" b="b"/>
              <a:pathLst>
                <a:path w="3937508" h="3937508">
                  <a:moveTo>
                    <a:pt x="0" y="0"/>
                  </a:moveTo>
                  <a:lnTo>
                    <a:pt x="3937508" y="0"/>
                  </a:lnTo>
                  <a:lnTo>
                    <a:pt x="3937508" y="3937508"/>
                  </a:lnTo>
                  <a:lnTo>
                    <a:pt x="0" y="39375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r="-1" b="-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200" dirty="0"/>
            </a:p>
            <a:p>
              <a:pPr>
                <a:lnSpc>
                  <a:spcPts val="4752"/>
                </a:lnSpc>
              </a:pPr>
              <a:r>
                <a:rPr lang="pl-PL" sz="44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Wprowadzenie</a:t>
              </a:r>
              <a:endParaRPr lang="en-US" sz="44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4"/>
            <a:ext cx="10820400" cy="2595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800" dirty="0">
                <a:latin typeface="PT Sans" panose="020B0503020203020204" pitchFamily="34" charset="-18"/>
              </a:rPr>
              <a:t> Prawidłowy rozwój społeczno-emocjonalny jest podstawą zdrowia psychicznego i sukcesu edukacyjnego dzieci.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800" dirty="0">
                <a:latin typeface="PT Sans" panose="020B0503020203020204" pitchFamily="34" charset="-18"/>
              </a:rPr>
              <a:t>Wczesne dzieciństwo to okres szczególnie wrażliwy, w którym dzieci uczą się tworzyć bezpieczne relacje, adekwatnie wyrażać emocje oraz angażować się w interakcje społeczne.</a:t>
            </a:r>
            <a:endParaRPr lang="en-US" sz="2732" dirty="0">
              <a:solidFill>
                <a:srgbClr val="000000"/>
              </a:solidFill>
              <a:latin typeface="PT Sans" panose="020B0503020203020204" pitchFamily="34" charset="-18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7096" y="393700"/>
            <a:ext cx="1059906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Infographic (3 parts)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85800" y="1412051"/>
            <a:ext cx="10600356" cy="3084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b="1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Content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458308" y="-298592"/>
            <a:ext cx="1968784" cy="1968784"/>
            <a:chOff x="0" y="0"/>
            <a:chExt cx="3937568" cy="393756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937508" cy="3937508"/>
            </a:xfrm>
            <a:custGeom>
              <a:avLst/>
              <a:gdLst/>
              <a:ahLst/>
              <a:cxnLst/>
              <a:rect l="l" t="t" r="r" b="b"/>
              <a:pathLst>
                <a:path w="3937508" h="3937508">
                  <a:moveTo>
                    <a:pt x="0" y="0"/>
                  </a:moveTo>
                  <a:lnTo>
                    <a:pt x="3937508" y="0"/>
                  </a:lnTo>
                  <a:lnTo>
                    <a:pt x="3937508" y="3937508"/>
                  </a:lnTo>
                  <a:lnTo>
                    <a:pt x="0" y="39375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-1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9318" y="1914616"/>
            <a:ext cx="6443208" cy="4671326"/>
            <a:chOff x="0" y="0"/>
            <a:chExt cx="12886416" cy="934265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886436" cy="9342628"/>
            </a:xfrm>
            <a:custGeom>
              <a:avLst/>
              <a:gdLst/>
              <a:ahLst/>
              <a:cxnLst/>
              <a:rect l="l" t="t" r="r" b="b"/>
              <a:pathLst>
                <a:path w="12886436" h="9342628">
                  <a:moveTo>
                    <a:pt x="0" y="0"/>
                  </a:moveTo>
                  <a:lnTo>
                    <a:pt x="12886436" y="0"/>
                  </a:lnTo>
                  <a:lnTo>
                    <a:pt x="12886436" y="9342628"/>
                  </a:lnTo>
                  <a:lnTo>
                    <a:pt x="0" y="93426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7" b="-7"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827457" y="2125824"/>
            <a:ext cx="6537087" cy="373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73"/>
              </a:lnSpc>
            </a:pPr>
            <a:r>
              <a:rPr lang="en-US" sz="2266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Content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737590" y="3873859"/>
            <a:ext cx="6537087" cy="373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73"/>
              </a:lnSpc>
            </a:pPr>
            <a:r>
              <a:rPr lang="en-US" sz="2266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Content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740777" y="5621893"/>
            <a:ext cx="6537087" cy="373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73"/>
              </a:lnSpc>
            </a:pPr>
            <a:r>
              <a:rPr lang="en-US" sz="2266">
                <a:solidFill>
                  <a:srgbClr val="000000"/>
                </a:solidFill>
                <a:latin typeface="Agrandir"/>
                <a:ea typeface="Agrandir"/>
                <a:cs typeface="Agrandir"/>
                <a:sym typeface="Agrandir"/>
              </a:rPr>
              <a:t>Content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827458" y="2070054"/>
            <a:ext cx="3725069" cy="957480"/>
            <a:chOff x="0" y="0"/>
            <a:chExt cx="1471632" cy="37826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71632" cy="378264"/>
            </a:xfrm>
            <a:custGeom>
              <a:avLst/>
              <a:gdLst/>
              <a:ahLst/>
              <a:cxnLst/>
              <a:rect l="l" t="t" r="r" b="b"/>
              <a:pathLst>
                <a:path w="1471632" h="378264">
                  <a:moveTo>
                    <a:pt x="0" y="0"/>
                  </a:moveTo>
                  <a:lnTo>
                    <a:pt x="1471632" y="0"/>
                  </a:lnTo>
                  <a:lnTo>
                    <a:pt x="1471632" y="378264"/>
                  </a:lnTo>
                  <a:lnTo>
                    <a:pt x="0" y="378264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0"/>
              <a:ext cx="1471632" cy="378264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19"/>
                </a:lnSpc>
              </a:pPr>
              <a:r>
                <a:rPr lang="pl-PL" sz="1600" b="1" dirty="0">
                  <a:solidFill>
                    <a:srgbClr val="000000"/>
                  </a:solidFill>
                  <a:latin typeface="Aptos Bold"/>
                  <a:ea typeface="Aptos Bold"/>
                  <a:cs typeface="Aptos Bold"/>
                  <a:sym typeface="Aptos Bold"/>
                </a:rPr>
                <a:t>Interakcje rówieśnicze – zaangażowanie i komunikacja z </a:t>
              </a:r>
              <a:r>
                <a:rPr lang="pl-PL" sz="1600" b="1" dirty="0" err="1">
                  <a:solidFill>
                    <a:srgbClr val="000000"/>
                  </a:solidFill>
                  <a:latin typeface="Aptos Bold"/>
                  <a:ea typeface="Aptos Bold"/>
                  <a:cs typeface="Aptos Bold"/>
                  <a:sym typeface="Aptos Bold"/>
                </a:rPr>
                <a:t>rówieśnikam</a:t>
              </a:r>
              <a:endPara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3737590" y="3771539"/>
            <a:ext cx="3725069" cy="957480"/>
            <a:chOff x="0" y="0"/>
            <a:chExt cx="1471632" cy="37826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471632" cy="378264"/>
            </a:xfrm>
            <a:custGeom>
              <a:avLst/>
              <a:gdLst/>
              <a:ahLst/>
              <a:cxnLst/>
              <a:rect l="l" t="t" r="r" b="b"/>
              <a:pathLst>
                <a:path w="1471632" h="378264">
                  <a:moveTo>
                    <a:pt x="0" y="0"/>
                  </a:moveTo>
                  <a:lnTo>
                    <a:pt x="1471632" y="0"/>
                  </a:lnTo>
                  <a:lnTo>
                    <a:pt x="1471632" y="378264"/>
                  </a:lnTo>
                  <a:lnTo>
                    <a:pt x="0" y="378264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0"/>
              <a:ext cx="1471632" cy="378264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19"/>
                </a:lnSpc>
              </a:pPr>
              <a:r>
                <a:rPr lang="pl-PL" sz="1600" b="1" dirty="0">
                  <a:solidFill>
                    <a:srgbClr val="000000"/>
                  </a:solidFill>
                  <a:latin typeface="Aptos Bold"/>
                  <a:ea typeface="Aptos Bold"/>
                  <a:cs typeface="Aptos Bold"/>
                  <a:sym typeface="Aptos Bold"/>
                </a:rPr>
                <a:t>Zachowanie</a:t>
              </a:r>
              <a:r>
                <a:rPr lang="en-US" sz="1600" b="1" dirty="0">
                  <a:solidFill>
                    <a:srgbClr val="000000"/>
                  </a:solidFill>
                  <a:latin typeface="Aptos Bold"/>
                  <a:ea typeface="Aptos Bold"/>
                  <a:cs typeface="Aptos Bold"/>
                  <a:sym typeface="Aptos Bold"/>
                </a:rPr>
                <a:t> – </a:t>
              </a:r>
              <a:r>
                <a:rPr lang="pl-PL" sz="1600" b="1" dirty="0">
                  <a:solidFill>
                    <a:srgbClr val="000000"/>
                  </a:solidFill>
                  <a:latin typeface="Aptos Bold"/>
                  <a:ea typeface="Aptos Bold"/>
                  <a:cs typeface="Aptos Bold"/>
                  <a:sym typeface="Aptos Bold"/>
                </a:rPr>
                <a:t>jak dzieci zachowują się i reagują w różnych sytuacjach</a:t>
              </a:r>
              <a:endPara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740778" y="5471969"/>
            <a:ext cx="3725069" cy="957480"/>
            <a:chOff x="0" y="0"/>
            <a:chExt cx="1471632" cy="37826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471632" cy="378264"/>
            </a:xfrm>
            <a:custGeom>
              <a:avLst/>
              <a:gdLst/>
              <a:ahLst/>
              <a:cxnLst/>
              <a:rect l="l" t="t" r="r" b="b"/>
              <a:pathLst>
                <a:path w="1471632" h="378264">
                  <a:moveTo>
                    <a:pt x="0" y="0"/>
                  </a:moveTo>
                  <a:lnTo>
                    <a:pt x="1471632" y="0"/>
                  </a:lnTo>
                  <a:lnTo>
                    <a:pt x="1471632" y="378264"/>
                  </a:lnTo>
                  <a:lnTo>
                    <a:pt x="0" y="378264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0"/>
              <a:ext cx="1471632" cy="378264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19"/>
                </a:lnSpc>
              </a:pPr>
              <a:r>
                <a:rPr lang="pl-PL" sz="1600" b="1" dirty="0">
                  <a:solidFill>
                    <a:srgbClr val="000000"/>
                  </a:solidFill>
                  <a:latin typeface="Aptos Bold"/>
                  <a:ea typeface="Aptos Bold"/>
                  <a:cs typeface="Aptos Bold"/>
                  <a:sym typeface="Aptos Bold"/>
                </a:rPr>
                <a:t>Regulacja emocjonalna </a:t>
              </a:r>
              <a:r>
                <a:rPr lang="en-US" sz="1600" b="1" dirty="0">
                  <a:solidFill>
                    <a:srgbClr val="000000"/>
                  </a:solidFill>
                  <a:latin typeface="Aptos Bold"/>
                  <a:ea typeface="Aptos Bold"/>
                  <a:cs typeface="Aptos Bold"/>
                  <a:sym typeface="Aptos Bold"/>
                </a:rPr>
                <a:t>–</a:t>
              </a:r>
              <a:r>
                <a:rPr lang="pl-PL" sz="1600" b="1" dirty="0">
                  <a:solidFill>
                    <a:srgbClr val="000000"/>
                  </a:solidFill>
                  <a:latin typeface="Aptos Bold"/>
                  <a:ea typeface="Aptos Bold"/>
                  <a:cs typeface="Aptos Bold"/>
                  <a:sym typeface="Aptos Bold"/>
                </a:rPr>
                <a:t> umiejętność efektywnego zarządzania własnymi emocjami</a:t>
              </a:r>
              <a:endParaRPr lang="en-US" sz="1600" b="1" dirty="0">
                <a:solidFill>
                  <a:srgbClr val="000000"/>
                </a:solidFill>
                <a:latin typeface="Aptos Bold"/>
                <a:ea typeface="Aptos Bold"/>
                <a:cs typeface="Aptos Bold"/>
                <a:sym typeface="Aptos Bold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518140" y="539750"/>
            <a:ext cx="7592582" cy="1256983"/>
            <a:chOff x="0" y="0"/>
            <a:chExt cx="2999539" cy="49658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999539" cy="496586"/>
            </a:xfrm>
            <a:custGeom>
              <a:avLst/>
              <a:gdLst/>
              <a:ahLst/>
              <a:cxnLst/>
              <a:rect l="l" t="t" r="r" b="b"/>
              <a:pathLst>
                <a:path w="2999539" h="496586">
                  <a:moveTo>
                    <a:pt x="0" y="0"/>
                  </a:moveTo>
                  <a:lnTo>
                    <a:pt x="2999539" y="0"/>
                  </a:lnTo>
                  <a:lnTo>
                    <a:pt x="2999539" y="496586"/>
                  </a:lnTo>
                  <a:lnTo>
                    <a:pt x="0" y="4965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0"/>
              <a:ext cx="2999539" cy="496586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19"/>
                </a:lnSpc>
              </a:pPr>
              <a:endParaRPr sz="120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518141" y="311637"/>
            <a:ext cx="10023935" cy="748327"/>
            <a:chOff x="0" y="0"/>
            <a:chExt cx="20047870" cy="1496653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0047871" cy="1496653"/>
            </a:xfrm>
            <a:custGeom>
              <a:avLst/>
              <a:gdLst/>
              <a:ahLst/>
              <a:cxnLst/>
              <a:rect l="l" t="t" r="r" b="b"/>
              <a:pathLst>
                <a:path w="20047871" h="1496653">
                  <a:moveTo>
                    <a:pt x="0" y="0"/>
                  </a:moveTo>
                  <a:lnTo>
                    <a:pt x="20047871" y="0"/>
                  </a:lnTo>
                  <a:lnTo>
                    <a:pt x="20047871" y="1496653"/>
                  </a:lnTo>
                  <a:lnTo>
                    <a:pt x="0" y="149665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9525"/>
              <a:ext cx="20047870" cy="15061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22"/>
                </a:lnSpc>
              </a:pPr>
              <a:r>
                <a:rPr lang="pl-PL" sz="3602" b="1" spc="-5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Podstawowe sfery rozwoju społeczno-emocjonalnego</a:t>
              </a:r>
              <a:endParaRPr lang="en-US" sz="3602" b="1" spc="-5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293421" y="1159488"/>
            <a:ext cx="6078481" cy="1210918"/>
            <a:chOff x="-1388323" y="-42654"/>
            <a:chExt cx="21436194" cy="4270387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0047871" cy="4227733"/>
            </a:xfrm>
            <a:custGeom>
              <a:avLst/>
              <a:gdLst/>
              <a:ahLst/>
              <a:cxnLst/>
              <a:rect l="l" t="t" r="r" b="b"/>
              <a:pathLst>
                <a:path w="20047871" h="4227733">
                  <a:moveTo>
                    <a:pt x="0" y="0"/>
                  </a:moveTo>
                  <a:lnTo>
                    <a:pt x="20047871" y="0"/>
                  </a:lnTo>
                  <a:lnTo>
                    <a:pt x="20047871" y="4227733"/>
                  </a:lnTo>
                  <a:lnTo>
                    <a:pt x="0" y="422773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-1388323" y="-42654"/>
              <a:ext cx="20047870" cy="423725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217430" lvl="1" algn="just">
                <a:lnSpc>
                  <a:spcPts val="2881"/>
                </a:lnSpc>
              </a:pPr>
              <a:r>
                <a:rPr lang="pl-PL" sz="2401" spc="-3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Trzy podstawowe sfery podlegające obserwacji</a:t>
              </a:r>
              <a:r>
                <a:rPr lang="en-US" sz="2401" spc="-3" dirty="0">
                  <a:solidFill>
                    <a:srgbClr val="000000"/>
                  </a:solidFill>
                  <a:latin typeface="PT Sans"/>
                  <a:ea typeface="PT Sans"/>
                  <a:cs typeface="PT Sans"/>
                  <a:sym typeface="PT Sans"/>
                </a:rPr>
                <a:t>:</a:t>
              </a:r>
            </a:p>
            <a:p>
              <a:pPr marL="434860" lvl="1" indent="-217430" algn="just">
                <a:lnSpc>
                  <a:spcPts val="2881"/>
                </a:lnSpc>
              </a:pPr>
              <a:endParaRPr lang="en-US" sz="2401" spc="-3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endParaRPr>
            </a:p>
          </p:txBody>
        </p:sp>
      </p:grpSp>
      <p:grpSp>
        <p:nvGrpSpPr>
          <p:cNvPr id="31" name="Group 2">
            <a:extLst>
              <a:ext uri="{FF2B5EF4-FFF2-40B4-BE49-F238E27FC236}">
                <a16:creationId xmlns:a16="http://schemas.microsoft.com/office/drawing/2014/main" id="{E02F3B55-E817-98E2-96C4-03EA92C0E1AC}"/>
              </a:ext>
            </a:extLst>
          </p:cNvPr>
          <p:cNvGrpSpPr/>
          <p:nvPr/>
        </p:nvGrpSpPr>
        <p:grpSpPr>
          <a:xfrm>
            <a:off x="94685" y="100769"/>
            <a:ext cx="11939998" cy="6665544"/>
            <a:chOff x="0" y="0"/>
            <a:chExt cx="23879996" cy="13331088"/>
          </a:xfrm>
        </p:grpSpPr>
        <p:sp>
          <p:nvSpPr>
            <p:cNvPr id="32" name="Freeform 3">
              <a:extLst>
                <a:ext uri="{FF2B5EF4-FFF2-40B4-BE49-F238E27FC236}">
                  <a16:creationId xmlns:a16="http://schemas.microsoft.com/office/drawing/2014/main" id="{DAB1E4D5-0EBA-D7D3-41FC-8C687A2CED63}"/>
                </a:ext>
              </a:extLst>
            </p:cNvPr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975490" y="38101"/>
            <a:ext cx="9322065" cy="1575346"/>
            <a:chOff x="-199698" y="76200"/>
            <a:chExt cx="18644130" cy="3150692"/>
          </a:xfrm>
        </p:grpSpPr>
        <p:sp>
          <p:nvSpPr>
            <p:cNvPr id="7" name="Freeform 7"/>
            <p:cNvSpPr/>
            <p:nvPr/>
          </p:nvSpPr>
          <p:spPr>
            <a:xfrm>
              <a:off x="-199698" y="351206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Sfera</a:t>
              </a:r>
              <a:r>
                <a:rPr lang="en-US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 1: </a:t>
              </a: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Zachowanie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54498" y="1997129"/>
            <a:ext cx="5752608" cy="41645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Obserwacja zachowania obejmuje zwracanie uwagi na to, jak dzieci dostosowują się do rutyny, wykonują polecenia oraz wyrażają potrzeby lub frustracje.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Obejmuje to m.in. zakres uwagi, impulsywność oraz reakcje na zmiany lub wyznaczone granice</a:t>
            </a:r>
            <a:r>
              <a:rPr lang="en-US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.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99AE66A0-FF3E-562E-AB6A-2CC9AF0E7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47" y="2161090"/>
            <a:ext cx="3875046" cy="30225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Sfera</a:t>
              </a:r>
              <a:r>
                <a:rPr lang="en-US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 2: </a:t>
              </a: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Regulacja emocjonalna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839548" y="1959867"/>
            <a:ext cx="5546834" cy="41645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Dzieci uczą się radzić sobie z frustracją, uspokajać się oraz wyrażać emocje w społecznie akceptowalny sposób.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Warto obserwować, jak reagują na rozczarowanie, w jaki sposób szukają ukojenia oraz jak okazują empatię.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740D16FE-70B8-1AF3-FA61-2B479710A7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62" y="2149053"/>
            <a:ext cx="4789876" cy="352968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Sfera</a:t>
              </a:r>
              <a:r>
                <a:rPr lang="en-US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 3: </a:t>
              </a: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Interakcje z rówieśnikami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57317" y="1886737"/>
            <a:ext cx="5846192" cy="4690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Interakcje rówieśnicze obejmują takie umiejętności jak dzielenie się, czekanie na swoją kolej, inicjowanie zabawy i rozwiązywanie konfliktów.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Warto obserwować zachowania kooperacyjne oraz oznaki zaangażowania społecznego lub wycofania.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E0EA5762-2724-C427-486F-3F0CA9C0F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622" y="2247560"/>
            <a:ext cx="4915933" cy="37719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pl-PL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Dlaczego obserwacja jest istotna?</a:t>
              </a:r>
              <a:endParaRPr lang="en-US" sz="4000" b="1" spc="-6" dirty="0">
                <a:solidFill>
                  <a:srgbClr val="000000"/>
                </a:solidFill>
                <a:latin typeface="PT Sans Bold"/>
                <a:ea typeface="PT Sans Bold"/>
                <a:cs typeface="PT Sans Bold"/>
                <a:sym typeface="PT Sa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Systematyczna obserwacja pomaga identyfikować wzorce rozwojowe i potencjalne trudności.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Daje realistyczny obraz rzeczywistego funkcjonowania dziecka w różnych sytuacjach.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4714" y="100769"/>
            <a:ext cx="11939998" cy="6665544"/>
            <a:chOff x="0" y="0"/>
            <a:chExt cx="23879996" cy="13331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879938" cy="13331062"/>
            </a:xfrm>
            <a:custGeom>
              <a:avLst/>
              <a:gdLst/>
              <a:ahLst/>
              <a:cxnLst/>
              <a:rect l="l" t="t" r="r" b="b"/>
              <a:pathLst>
                <a:path w="23879938" h="13331062">
                  <a:moveTo>
                    <a:pt x="2245106" y="0"/>
                  </a:moveTo>
                  <a:lnTo>
                    <a:pt x="23851363" y="0"/>
                  </a:lnTo>
                  <a:cubicBezTo>
                    <a:pt x="23867111" y="0"/>
                    <a:pt x="23879938" y="12827"/>
                    <a:pt x="23879938" y="28575"/>
                  </a:cubicBezTo>
                  <a:lnTo>
                    <a:pt x="23879938" y="11090148"/>
                  </a:lnTo>
                  <a:lnTo>
                    <a:pt x="23851363" y="11090148"/>
                  </a:lnTo>
                  <a:lnTo>
                    <a:pt x="23879938" y="11090148"/>
                  </a:lnTo>
                  <a:cubicBezTo>
                    <a:pt x="23879938" y="12327890"/>
                    <a:pt x="22874732" y="13331062"/>
                    <a:pt x="21634831" y="13331062"/>
                  </a:cubicBezTo>
                  <a:lnTo>
                    <a:pt x="21634831" y="13302487"/>
                  </a:lnTo>
                  <a:lnTo>
                    <a:pt x="21634831" y="13331062"/>
                  </a:lnTo>
                  <a:lnTo>
                    <a:pt x="28575" y="13331062"/>
                  </a:lnTo>
                  <a:cubicBezTo>
                    <a:pt x="12827" y="13331062"/>
                    <a:pt x="0" y="13318235"/>
                    <a:pt x="0" y="13302487"/>
                  </a:cubicBezTo>
                  <a:lnTo>
                    <a:pt x="0" y="2240915"/>
                  </a:lnTo>
                  <a:lnTo>
                    <a:pt x="28575" y="2240915"/>
                  </a:lnTo>
                  <a:lnTo>
                    <a:pt x="0" y="2240915"/>
                  </a:lnTo>
                  <a:cubicBezTo>
                    <a:pt x="0" y="1003300"/>
                    <a:pt x="1005205" y="0"/>
                    <a:pt x="2245106" y="0"/>
                  </a:cubicBezTo>
                  <a:cubicBezTo>
                    <a:pt x="2250567" y="0"/>
                    <a:pt x="2255901" y="1524"/>
                    <a:pt x="2260473" y="4572"/>
                  </a:cubicBezTo>
                  <a:lnTo>
                    <a:pt x="2245106" y="28575"/>
                  </a:lnTo>
                  <a:lnTo>
                    <a:pt x="2245106" y="0"/>
                  </a:lnTo>
                  <a:moveTo>
                    <a:pt x="2245106" y="57150"/>
                  </a:moveTo>
                  <a:cubicBezTo>
                    <a:pt x="2239645" y="57150"/>
                    <a:pt x="2234311" y="55626"/>
                    <a:pt x="2229739" y="52578"/>
                  </a:cubicBezTo>
                  <a:lnTo>
                    <a:pt x="2245106" y="28575"/>
                  </a:lnTo>
                  <a:lnTo>
                    <a:pt x="2245106" y="57150"/>
                  </a:lnTo>
                  <a:cubicBezTo>
                    <a:pt x="1036701" y="57150"/>
                    <a:pt x="57150" y="1034923"/>
                    <a:pt x="57150" y="2240915"/>
                  </a:cubicBezTo>
                  <a:lnTo>
                    <a:pt x="57150" y="13302487"/>
                  </a:lnTo>
                  <a:lnTo>
                    <a:pt x="28575" y="13302487"/>
                  </a:lnTo>
                  <a:lnTo>
                    <a:pt x="28575" y="13273912"/>
                  </a:lnTo>
                  <a:lnTo>
                    <a:pt x="21634831" y="13273912"/>
                  </a:lnTo>
                  <a:cubicBezTo>
                    <a:pt x="22843237" y="13273912"/>
                    <a:pt x="23822788" y="12296140"/>
                    <a:pt x="23822788" y="11090148"/>
                  </a:cubicBezTo>
                  <a:lnTo>
                    <a:pt x="23822788" y="28575"/>
                  </a:lnTo>
                  <a:lnTo>
                    <a:pt x="23851363" y="28575"/>
                  </a:lnTo>
                  <a:lnTo>
                    <a:pt x="23851363" y="57150"/>
                  </a:lnTo>
                  <a:lnTo>
                    <a:pt x="2245106" y="57150"/>
                  </a:lnTo>
                  <a:close/>
                </a:path>
              </a:pathLst>
            </a:custGeom>
            <a:solidFill>
              <a:srgbClr val="ED166D"/>
            </a:solid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3697" y="-282913"/>
            <a:ext cx="2935960" cy="2935960"/>
            <a:chOff x="0" y="0"/>
            <a:chExt cx="5871920" cy="5871920"/>
          </a:xfrm>
        </p:grpSpPr>
        <p:sp>
          <p:nvSpPr>
            <p:cNvPr id="5" name="Freeform 5" descr="Obraz zawierający Grafika, projekt graficzny, Czcionka, zrzut ekranu  Zawartość wygenerowana przez AI może być niepoprawna."/>
            <p:cNvSpPr/>
            <p:nvPr/>
          </p:nvSpPr>
          <p:spPr>
            <a:xfrm>
              <a:off x="0" y="0"/>
              <a:ext cx="5871972" cy="5871972"/>
            </a:xfrm>
            <a:custGeom>
              <a:avLst/>
              <a:gdLst/>
              <a:ahLst/>
              <a:cxnLst/>
              <a:rect l="l" t="t" r="r" b="b"/>
              <a:pathLst>
                <a:path w="5871972" h="5871972">
                  <a:moveTo>
                    <a:pt x="0" y="0"/>
                  </a:moveTo>
                  <a:lnTo>
                    <a:pt x="5871972" y="0"/>
                  </a:lnTo>
                  <a:lnTo>
                    <a:pt x="5871972" y="5871972"/>
                  </a:lnTo>
                  <a:lnTo>
                    <a:pt x="0" y="58719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pl-PL" sz="120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075339" y="1"/>
            <a:ext cx="9222216" cy="1437843"/>
            <a:chOff x="0" y="0"/>
            <a:chExt cx="18444432" cy="28756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444432" cy="2875686"/>
            </a:xfrm>
            <a:custGeom>
              <a:avLst/>
              <a:gdLst/>
              <a:ahLst/>
              <a:cxnLst/>
              <a:rect l="l" t="t" r="r" b="b"/>
              <a:pathLst>
                <a:path w="18444432" h="2875686">
                  <a:moveTo>
                    <a:pt x="0" y="0"/>
                  </a:moveTo>
                  <a:lnTo>
                    <a:pt x="18444432" y="0"/>
                  </a:lnTo>
                  <a:lnTo>
                    <a:pt x="18444432" y="2875686"/>
                  </a:lnTo>
                  <a:lnTo>
                    <a:pt x="0" y="287568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pl-PL" sz="120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76200"/>
              <a:ext cx="18444432" cy="27994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4752"/>
                </a:lnSpc>
              </a:pPr>
              <a:endParaRPr sz="1100" dirty="0"/>
            </a:p>
            <a:p>
              <a:pPr>
                <a:lnSpc>
                  <a:spcPts val="4752"/>
                </a:lnSpc>
              </a:pPr>
              <a:r>
                <a:rPr lang="en-US" sz="4000" b="1" spc="-6" dirty="0">
                  <a:solidFill>
                    <a:srgbClr val="000000"/>
                  </a:solidFill>
                  <a:latin typeface="PT Sans Bold"/>
                  <a:ea typeface="PT Sans Bold"/>
                  <a:cs typeface="PT Sans Bold"/>
                  <a:sym typeface="PT Sans Bold"/>
                </a:rPr>
                <a:t>Structured Observation Tools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85800" y="2380723"/>
            <a:ext cx="10820400" cy="2061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Ustrukturalizowane narzędzia obserwacyjne zapewniają obiektywność i umożliwiają monitorowanie zmian w czasie.</a:t>
            </a:r>
          </a:p>
          <a:p>
            <a:pPr marL="624716" lvl="2" indent="-208238">
              <a:lnSpc>
                <a:spcPts val="4099"/>
              </a:lnSpc>
              <a:buFont typeface="Arial"/>
              <a:buChar char="⚬"/>
            </a:pP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Do najczęściej stosowanych narzędzi należą: listy kontrolne, skale oceny, notatki oraz monitorowanie </a:t>
            </a:r>
            <a:r>
              <a:rPr lang="pl-PL" sz="2732" dirty="0" err="1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zachowań</a:t>
            </a:r>
            <a:r>
              <a:rPr lang="pl-PL" sz="2732" dirty="0">
                <a:solidFill>
                  <a:srgbClr val="000000"/>
                </a:solidFill>
                <a:latin typeface="PT Sans"/>
                <a:ea typeface="PT Sans"/>
                <a:cs typeface="PT Sans"/>
                <a:sym typeface="PT Sans"/>
              </a:rPr>
              <a:t>.</a:t>
            </a:r>
            <a:endParaRPr lang="en-US" sz="2732" dirty="0">
              <a:solidFill>
                <a:srgbClr val="000000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</TotalTime>
  <Words>1396</Words>
  <Application>Microsoft Office PowerPoint</Application>
  <PresentationFormat>Panoramiczny</PresentationFormat>
  <Paragraphs>133</Paragraphs>
  <Slides>24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24</vt:i4>
      </vt:variant>
    </vt:vector>
  </HeadingPairs>
  <TitlesOfParts>
    <vt:vector size="36" baseType="lpstr">
      <vt:lpstr>Agrandir</vt:lpstr>
      <vt:lpstr>Agrandir Bold</vt:lpstr>
      <vt:lpstr>Aptos</vt:lpstr>
      <vt:lpstr>Aptos Bold</vt:lpstr>
      <vt:lpstr>Aptos Display</vt:lpstr>
      <vt:lpstr>Arial</vt:lpstr>
      <vt:lpstr>Corbel</vt:lpstr>
      <vt:lpstr>Helvetica Bold</vt:lpstr>
      <vt:lpstr>Helvetica World Bold</vt:lpstr>
      <vt:lpstr>PT Sans</vt:lpstr>
      <vt:lpstr>PT Sans Bold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Sygnały ostrzegacze w rozwoju społeczno-emocjonalnym</vt:lpstr>
      <vt:lpstr>Obserwacja dziecka z ASD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Agnieszka Siedler</dc:creator>
  <cp:lastModifiedBy>Agnieszka Siedler</cp:lastModifiedBy>
  <cp:revision>2</cp:revision>
  <dcterms:created xsi:type="dcterms:W3CDTF">2025-07-23T20:27:04Z</dcterms:created>
  <dcterms:modified xsi:type="dcterms:W3CDTF">2025-12-05T16:33:27Z</dcterms:modified>
</cp:coreProperties>
</file>