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413" r:id="rId3"/>
    <p:sldId id="414" r:id="rId4"/>
    <p:sldId id="415" r:id="rId5"/>
    <p:sldId id="416" r:id="rId6"/>
    <p:sldId id="441" r:id="rId7"/>
  </p:sldIdLst>
  <p:sldSz cx="12192000" cy="6858000"/>
  <p:notesSz cx="6858000" cy="9144000"/>
  <p:defaultTextStyle>
    <a:defPPr>
      <a:defRPr lang="pl-P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014" autoAdjust="0"/>
    <p:restoredTop sz="94660"/>
  </p:normalViewPr>
  <p:slideViewPr>
    <p:cSldViewPr snapToGrid="0">
      <p:cViewPr varScale="1">
        <p:scale>
          <a:sx n="62" d="100"/>
          <a:sy n="62" d="100"/>
        </p:scale>
        <p:origin x="21" y="285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microsoft.com/office/2016/11/relationships/changesInfo" Target="changesInfos/changesInfo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gnieszka Siedler" userId="86246ee7ac6b8d5c" providerId="LiveId" clId="{3AF5682C-FCBB-4B25-8050-7F15C6DD4AE2}"/>
    <pc:docChg chg="modSld">
      <pc:chgData name="Agnieszka Siedler" userId="86246ee7ac6b8d5c" providerId="LiveId" clId="{3AF5682C-FCBB-4B25-8050-7F15C6DD4AE2}" dt="2025-12-05T16:31:55.570" v="10" actId="20577"/>
      <pc:docMkLst>
        <pc:docMk/>
      </pc:docMkLst>
      <pc:sldChg chg="modSp mod">
        <pc:chgData name="Agnieszka Siedler" userId="86246ee7ac6b8d5c" providerId="LiveId" clId="{3AF5682C-FCBB-4B25-8050-7F15C6DD4AE2}" dt="2025-12-05T16:31:55.570" v="10" actId="20577"/>
        <pc:sldMkLst>
          <pc:docMk/>
          <pc:sldMk cId="0" sldId="258"/>
        </pc:sldMkLst>
        <pc:spChg chg="mod">
          <ac:chgData name="Agnieszka Siedler" userId="86246ee7ac6b8d5c" providerId="LiveId" clId="{3AF5682C-FCBB-4B25-8050-7F15C6DD4AE2}" dt="2025-12-05T16:31:55.570" v="10" actId="20577"/>
          <ac:spMkLst>
            <pc:docMk/>
            <pc:sldMk cId="0" sldId="258"/>
            <ac:spMk id="13" creationId="{00000000-0000-0000-0000-000000000000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34C546C0-ECAB-85CA-95A7-6036604F0F7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928A4AA3-6415-1A38-10F9-7ACF554975D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l-PL"/>
              <a:t>Kliknij, aby edytować styl wzorca podtytułu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1DF04B99-1CB3-3BC4-2ECC-E235B962F4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95AABB-6598-4DA3-828E-BE8F6A49990B}" type="datetimeFigureOut">
              <a:rPr lang="pl-PL" smtClean="0"/>
              <a:t>05.12.2025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A1BBEA8E-617A-00C8-974C-4DFF39FCEB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F2B479D9-CDBC-B048-7AD9-1F6525B691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276F80-6A61-4B07-9719-324BF2EFCA2F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8509289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4725734B-F432-A9E3-2BD1-86219D5728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ytułu pionowego 2">
            <a:extLst>
              <a:ext uri="{FF2B5EF4-FFF2-40B4-BE49-F238E27FC236}">
                <a16:creationId xmlns:a16="http://schemas.microsoft.com/office/drawing/2014/main" id="{1E292848-88C9-BACB-ACC4-275FADBD8B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90CD9705-D847-5E05-9667-5C40A98C5C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95AABB-6598-4DA3-828E-BE8F6A49990B}" type="datetimeFigureOut">
              <a:rPr lang="pl-PL" smtClean="0"/>
              <a:t>05.12.2025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3E18574F-4B2F-D24F-D927-97597BD9D6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E8716D06-A762-14BC-8581-CB4D025DA2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276F80-6A61-4B07-9719-324BF2EFCA2F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2156909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pionowy 1">
            <a:extLst>
              <a:ext uri="{FF2B5EF4-FFF2-40B4-BE49-F238E27FC236}">
                <a16:creationId xmlns:a16="http://schemas.microsoft.com/office/drawing/2014/main" id="{395CFA09-B56E-EA3C-66C2-23C053E278F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ytułu pionowego 2">
            <a:extLst>
              <a:ext uri="{FF2B5EF4-FFF2-40B4-BE49-F238E27FC236}">
                <a16:creationId xmlns:a16="http://schemas.microsoft.com/office/drawing/2014/main" id="{1E9D922A-15E7-E9CA-D9C5-DDF2C6934F9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73807B87-0BED-F7A8-538D-B96C1D754E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95AABB-6598-4DA3-828E-BE8F6A49990B}" type="datetimeFigureOut">
              <a:rPr lang="pl-PL" smtClean="0"/>
              <a:t>05.12.2025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DC2DB42A-E070-2A90-5181-D778E11E41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AD200BC5-EE87-FC18-CB97-88FD933531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276F80-6A61-4B07-9719-324BF2EFCA2F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3950275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432C9C3D-55D1-9637-B715-71C6D43C8B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3ABF1810-8649-5379-938F-6F76E9A9B25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7119E568-8B28-23F1-8CAC-B29EADAC9D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95AABB-6598-4DA3-828E-BE8F6A49990B}" type="datetimeFigureOut">
              <a:rPr lang="pl-PL" smtClean="0"/>
              <a:t>05.12.2025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87D6CE94-55BA-0EF3-53A0-46DF385F03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151D77DE-7C88-51E8-6F3E-B97434DAFB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276F80-6A61-4B07-9719-324BF2EFCA2F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499621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2EE41385-941A-BBBF-381A-0FB7F91FD0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A83CFA61-C4ED-11FF-0851-CC2A3983AA2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765E358B-439C-5173-5B11-552DF894CE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95AABB-6598-4DA3-828E-BE8F6A49990B}" type="datetimeFigureOut">
              <a:rPr lang="pl-PL" smtClean="0"/>
              <a:t>05.12.2025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CF4C7F46-17BD-9131-28FD-BB9B579AB0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0FBFD15F-48A3-C9C4-4C43-7856E096BF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276F80-6A61-4B07-9719-324BF2EFCA2F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0276846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7EF78D98-0CFB-B898-4029-D131E1333C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3C3B8B43-CCA3-FBAD-652B-F216512E176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zawartości 3">
            <a:extLst>
              <a:ext uri="{FF2B5EF4-FFF2-40B4-BE49-F238E27FC236}">
                <a16:creationId xmlns:a16="http://schemas.microsoft.com/office/drawing/2014/main" id="{50C46664-9BDE-175B-4755-42D3081A378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5" name="Symbol zastępczy daty 4">
            <a:extLst>
              <a:ext uri="{FF2B5EF4-FFF2-40B4-BE49-F238E27FC236}">
                <a16:creationId xmlns:a16="http://schemas.microsoft.com/office/drawing/2014/main" id="{0D50CD82-F9FC-0D3F-9F8E-9807A56E98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95AABB-6598-4DA3-828E-BE8F6A49990B}" type="datetimeFigureOut">
              <a:rPr lang="pl-PL" smtClean="0"/>
              <a:t>05.12.2025</a:t>
            </a:fld>
            <a:endParaRPr lang="pl-PL"/>
          </a:p>
        </p:txBody>
      </p:sp>
      <p:sp>
        <p:nvSpPr>
          <p:cNvPr id="6" name="Symbol zastępczy stopki 5">
            <a:extLst>
              <a:ext uri="{FF2B5EF4-FFF2-40B4-BE49-F238E27FC236}">
                <a16:creationId xmlns:a16="http://schemas.microsoft.com/office/drawing/2014/main" id="{6BFB1554-6CF9-80F5-5D5E-CEEE7BBC7C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>
            <a:extLst>
              <a:ext uri="{FF2B5EF4-FFF2-40B4-BE49-F238E27FC236}">
                <a16:creationId xmlns:a16="http://schemas.microsoft.com/office/drawing/2014/main" id="{EC5434F2-F473-E43D-B9F8-FC8D543A5B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276F80-6A61-4B07-9719-324BF2EFCA2F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4158294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DB317578-898A-EB2E-254D-1606500B9C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35578496-F943-BFB5-83E4-1261634A927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Symbol zastępczy zawartości 3">
            <a:extLst>
              <a:ext uri="{FF2B5EF4-FFF2-40B4-BE49-F238E27FC236}">
                <a16:creationId xmlns:a16="http://schemas.microsoft.com/office/drawing/2014/main" id="{8C635EB3-3F1C-C7CD-5905-478D1D93161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5" name="Symbol zastępczy tekstu 4">
            <a:extLst>
              <a:ext uri="{FF2B5EF4-FFF2-40B4-BE49-F238E27FC236}">
                <a16:creationId xmlns:a16="http://schemas.microsoft.com/office/drawing/2014/main" id="{0949D768-86C8-2219-FA0E-6584FB5EFE7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6" name="Symbol zastępczy zawartości 5">
            <a:extLst>
              <a:ext uri="{FF2B5EF4-FFF2-40B4-BE49-F238E27FC236}">
                <a16:creationId xmlns:a16="http://schemas.microsoft.com/office/drawing/2014/main" id="{809890E1-762A-6492-773E-8BF2FF15EED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7" name="Symbol zastępczy daty 6">
            <a:extLst>
              <a:ext uri="{FF2B5EF4-FFF2-40B4-BE49-F238E27FC236}">
                <a16:creationId xmlns:a16="http://schemas.microsoft.com/office/drawing/2014/main" id="{D8C544E0-7D92-3492-3423-FA73171E6E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95AABB-6598-4DA3-828E-BE8F6A49990B}" type="datetimeFigureOut">
              <a:rPr lang="pl-PL" smtClean="0"/>
              <a:t>05.12.2025</a:t>
            </a:fld>
            <a:endParaRPr lang="pl-PL"/>
          </a:p>
        </p:txBody>
      </p:sp>
      <p:sp>
        <p:nvSpPr>
          <p:cNvPr id="8" name="Symbol zastępczy stopki 7">
            <a:extLst>
              <a:ext uri="{FF2B5EF4-FFF2-40B4-BE49-F238E27FC236}">
                <a16:creationId xmlns:a16="http://schemas.microsoft.com/office/drawing/2014/main" id="{9DE4769C-E95D-4BDF-DADE-792C4BE369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9" name="Symbol zastępczy numeru slajdu 8">
            <a:extLst>
              <a:ext uri="{FF2B5EF4-FFF2-40B4-BE49-F238E27FC236}">
                <a16:creationId xmlns:a16="http://schemas.microsoft.com/office/drawing/2014/main" id="{02E9E7E4-C918-FB99-57B8-27F84E5AE5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276F80-6A61-4B07-9719-324BF2EFCA2F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6797045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B9034110-65F6-F2A9-5A19-6AEA00DB2E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daty 2">
            <a:extLst>
              <a:ext uri="{FF2B5EF4-FFF2-40B4-BE49-F238E27FC236}">
                <a16:creationId xmlns:a16="http://schemas.microsoft.com/office/drawing/2014/main" id="{07DD278D-778B-0063-D994-28A1A0344A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95AABB-6598-4DA3-828E-BE8F6A49990B}" type="datetimeFigureOut">
              <a:rPr lang="pl-PL" smtClean="0"/>
              <a:t>05.12.2025</a:t>
            </a:fld>
            <a:endParaRPr lang="pl-PL"/>
          </a:p>
        </p:txBody>
      </p:sp>
      <p:sp>
        <p:nvSpPr>
          <p:cNvPr id="4" name="Symbol zastępczy stopki 3">
            <a:extLst>
              <a:ext uri="{FF2B5EF4-FFF2-40B4-BE49-F238E27FC236}">
                <a16:creationId xmlns:a16="http://schemas.microsoft.com/office/drawing/2014/main" id="{EEC7A56E-0461-7253-00E4-54CC573BC6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ymbol zastępczy numeru slajdu 4">
            <a:extLst>
              <a:ext uri="{FF2B5EF4-FFF2-40B4-BE49-F238E27FC236}">
                <a16:creationId xmlns:a16="http://schemas.microsoft.com/office/drawing/2014/main" id="{11B5EB8D-FEF1-BC7F-A86D-527D4BB18D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276F80-6A61-4B07-9719-324BF2EFCA2F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6490055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daty 1">
            <a:extLst>
              <a:ext uri="{FF2B5EF4-FFF2-40B4-BE49-F238E27FC236}">
                <a16:creationId xmlns:a16="http://schemas.microsoft.com/office/drawing/2014/main" id="{3933712B-1B0F-8E43-E99B-8BB2D4420D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95AABB-6598-4DA3-828E-BE8F6A49990B}" type="datetimeFigureOut">
              <a:rPr lang="pl-PL" smtClean="0"/>
              <a:t>05.12.2025</a:t>
            </a:fld>
            <a:endParaRPr lang="pl-PL"/>
          </a:p>
        </p:txBody>
      </p:sp>
      <p:sp>
        <p:nvSpPr>
          <p:cNvPr id="3" name="Symbol zastępczy stopki 2">
            <a:extLst>
              <a:ext uri="{FF2B5EF4-FFF2-40B4-BE49-F238E27FC236}">
                <a16:creationId xmlns:a16="http://schemas.microsoft.com/office/drawing/2014/main" id="{C4683A98-A618-766C-E095-40A01F44AF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52822E01-E795-17C8-BA4F-8F8CA06C01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276F80-6A61-4B07-9719-324BF2EFCA2F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2111075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554A7C4C-D40E-DDBC-C924-E9F4D30487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23DD2245-0AAB-950F-81F3-8CE513665A4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tekstu 3">
            <a:extLst>
              <a:ext uri="{FF2B5EF4-FFF2-40B4-BE49-F238E27FC236}">
                <a16:creationId xmlns:a16="http://schemas.microsoft.com/office/drawing/2014/main" id="{F8946E5A-D6C7-6DA8-DD62-892AD38BC91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Symbol zastępczy daty 4">
            <a:extLst>
              <a:ext uri="{FF2B5EF4-FFF2-40B4-BE49-F238E27FC236}">
                <a16:creationId xmlns:a16="http://schemas.microsoft.com/office/drawing/2014/main" id="{9F71B4E3-0D71-F375-DAC6-FCEA018E66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95AABB-6598-4DA3-828E-BE8F6A49990B}" type="datetimeFigureOut">
              <a:rPr lang="pl-PL" smtClean="0"/>
              <a:t>05.12.2025</a:t>
            </a:fld>
            <a:endParaRPr lang="pl-PL"/>
          </a:p>
        </p:txBody>
      </p:sp>
      <p:sp>
        <p:nvSpPr>
          <p:cNvPr id="6" name="Symbol zastępczy stopki 5">
            <a:extLst>
              <a:ext uri="{FF2B5EF4-FFF2-40B4-BE49-F238E27FC236}">
                <a16:creationId xmlns:a16="http://schemas.microsoft.com/office/drawing/2014/main" id="{F90D8881-9090-AA79-447E-E806E3C20C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>
            <a:extLst>
              <a:ext uri="{FF2B5EF4-FFF2-40B4-BE49-F238E27FC236}">
                <a16:creationId xmlns:a16="http://schemas.microsoft.com/office/drawing/2014/main" id="{B599336F-ED45-46AA-74E7-7FB4E7F9FA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276F80-6A61-4B07-9719-324BF2EFCA2F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827178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9E023802-8D57-58C0-DCA4-251DDBBF1A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obrazu 2">
            <a:extLst>
              <a:ext uri="{FF2B5EF4-FFF2-40B4-BE49-F238E27FC236}">
                <a16:creationId xmlns:a16="http://schemas.microsoft.com/office/drawing/2014/main" id="{DAB23F85-E55E-25DC-E99C-9F71DD03909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l-PL"/>
          </a:p>
        </p:txBody>
      </p:sp>
      <p:sp>
        <p:nvSpPr>
          <p:cNvPr id="4" name="Symbol zastępczy tekstu 3">
            <a:extLst>
              <a:ext uri="{FF2B5EF4-FFF2-40B4-BE49-F238E27FC236}">
                <a16:creationId xmlns:a16="http://schemas.microsoft.com/office/drawing/2014/main" id="{29A6B204-D439-9584-8DAC-C9DF98377F8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Symbol zastępczy daty 4">
            <a:extLst>
              <a:ext uri="{FF2B5EF4-FFF2-40B4-BE49-F238E27FC236}">
                <a16:creationId xmlns:a16="http://schemas.microsoft.com/office/drawing/2014/main" id="{64C2146D-09E7-C2BA-BAD6-6F3E51E874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95AABB-6598-4DA3-828E-BE8F6A49990B}" type="datetimeFigureOut">
              <a:rPr lang="pl-PL" smtClean="0"/>
              <a:t>05.12.2025</a:t>
            </a:fld>
            <a:endParaRPr lang="pl-PL"/>
          </a:p>
        </p:txBody>
      </p:sp>
      <p:sp>
        <p:nvSpPr>
          <p:cNvPr id="6" name="Symbol zastępczy stopki 5">
            <a:extLst>
              <a:ext uri="{FF2B5EF4-FFF2-40B4-BE49-F238E27FC236}">
                <a16:creationId xmlns:a16="http://schemas.microsoft.com/office/drawing/2014/main" id="{F6CDC3E2-3BED-336B-A907-75D1F2D5D6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>
            <a:extLst>
              <a:ext uri="{FF2B5EF4-FFF2-40B4-BE49-F238E27FC236}">
                <a16:creationId xmlns:a16="http://schemas.microsoft.com/office/drawing/2014/main" id="{51C3B27D-E831-8116-752E-CF84E07BEA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276F80-6A61-4B07-9719-324BF2EFCA2F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8337657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ytułu 1">
            <a:extLst>
              <a:ext uri="{FF2B5EF4-FFF2-40B4-BE49-F238E27FC236}">
                <a16:creationId xmlns:a16="http://schemas.microsoft.com/office/drawing/2014/main" id="{827C1456-72DC-CAA3-87E6-AA4C18A54F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9DB72C03-A820-CC06-8DF5-A3C06661958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E152454C-7219-99DB-907C-92B21225294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3D95AABB-6598-4DA3-828E-BE8F6A49990B}" type="datetimeFigureOut">
              <a:rPr lang="pl-PL" smtClean="0"/>
              <a:t>05.12.2025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8C3A500F-D0E3-D58A-7331-2F35715774D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31054F57-1B43-B79B-3B89-CA46453FB61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BF276F80-6A61-4B07-9719-324BF2EFCA2F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8493914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jpe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jpeg"/><Relationship Id="rId9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450135" y="417838"/>
            <a:ext cx="6344281" cy="1228032"/>
            <a:chOff x="0" y="0"/>
            <a:chExt cx="12688562" cy="2456064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12688562" cy="2456064"/>
            </a:xfrm>
            <a:custGeom>
              <a:avLst/>
              <a:gdLst/>
              <a:ahLst/>
              <a:cxnLst/>
              <a:rect l="l" t="t" r="r" b="b"/>
              <a:pathLst>
                <a:path w="12688562" h="2456064">
                  <a:moveTo>
                    <a:pt x="0" y="0"/>
                  </a:moveTo>
                  <a:lnTo>
                    <a:pt x="12688562" y="0"/>
                  </a:lnTo>
                  <a:lnTo>
                    <a:pt x="12688562" y="2456064"/>
                  </a:lnTo>
                  <a:lnTo>
                    <a:pt x="0" y="2456064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</p:spPr>
          <p:txBody>
            <a:bodyPr/>
            <a:lstStyle/>
            <a:p>
              <a:endParaRPr lang="pl-PL" sz="1200"/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0" y="38100"/>
              <a:ext cx="12688562" cy="2417964"/>
            </a:xfrm>
            <a:prstGeom prst="rect">
              <a:avLst/>
            </a:prstGeom>
          </p:spPr>
          <p:txBody>
            <a:bodyPr lIns="0" tIns="0" rIns="0" bIns="0" rtlCol="0" anchor="b"/>
            <a:lstStyle/>
            <a:p>
              <a:pPr>
                <a:lnSpc>
                  <a:spcPts val="1728"/>
                </a:lnSpc>
              </a:pPr>
              <a:r>
                <a:rPr lang="en-US" sz="1600" b="1" spc="175">
                  <a:solidFill>
                    <a:srgbClr val="000000"/>
                  </a:solidFill>
                  <a:latin typeface="Helvetica World Bold"/>
                  <a:ea typeface="Helvetica World Bold"/>
                  <a:cs typeface="Helvetica World Bold"/>
                  <a:sym typeface="Helvetica World Bold"/>
                </a:rPr>
                <a:t>UPSKILLING PRESERVICE TEACHERS TO SUPPORT YOUNG CHILDREN WITH AUTISM SPECTRUM DISORDER THROUGH DIGITAL SOCIAL STORIES</a:t>
              </a:r>
            </a:p>
            <a:p>
              <a:pPr>
                <a:lnSpc>
                  <a:spcPts val="1728"/>
                </a:lnSpc>
              </a:pPr>
              <a:endParaRPr lang="en-US" sz="1600" b="1" spc="175">
                <a:solidFill>
                  <a:srgbClr val="000000"/>
                </a:solidFill>
                <a:latin typeface="Helvetica World Bold"/>
                <a:ea typeface="Helvetica World Bold"/>
                <a:cs typeface="Helvetica World Bold"/>
                <a:sym typeface="Helvetica World Bold"/>
              </a:endParaRPr>
            </a:p>
            <a:p>
              <a:pPr>
                <a:lnSpc>
                  <a:spcPts val="1728"/>
                </a:lnSpc>
              </a:pPr>
              <a:r>
                <a:rPr lang="en-US" sz="1600" b="1" spc="75">
                  <a:solidFill>
                    <a:srgbClr val="000000"/>
                  </a:solidFill>
                  <a:latin typeface="Helvetica World Bold"/>
                  <a:ea typeface="Helvetica World Bold"/>
                  <a:cs typeface="Helvetica World Bold"/>
                  <a:sym typeface="Helvetica World Bold"/>
                </a:rPr>
                <a:t>2024-1-PL01-KA220-HED-000246304</a:t>
              </a:r>
            </a:p>
          </p:txBody>
        </p:sp>
      </p:grpSp>
      <p:grpSp>
        <p:nvGrpSpPr>
          <p:cNvPr id="6" name="Group 6"/>
          <p:cNvGrpSpPr/>
          <p:nvPr/>
        </p:nvGrpSpPr>
        <p:grpSpPr>
          <a:xfrm>
            <a:off x="94714" y="100769"/>
            <a:ext cx="11939998" cy="6665544"/>
            <a:chOff x="0" y="0"/>
            <a:chExt cx="23879996" cy="13331088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23879938" cy="13331062"/>
            </a:xfrm>
            <a:custGeom>
              <a:avLst/>
              <a:gdLst/>
              <a:ahLst/>
              <a:cxnLst/>
              <a:rect l="l" t="t" r="r" b="b"/>
              <a:pathLst>
                <a:path w="23879938" h="13331062">
                  <a:moveTo>
                    <a:pt x="2245106" y="0"/>
                  </a:moveTo>
                  <a:lnTo>
                    <a:pt x="23851363" y="0"/>
                  </a:lnTo>
                  <a:cubicBezTo>
                    <a:pt x="23867111" y="0"/>
                    <a:pt x="23879938" y="12827"/>
                    <a:pt x="23879938" y="28575"/>
                  </a:cubicBezTo>
                  <a:lnTo>
                    <a:pt x="23879938" y="11090148"/>
                  </a:lnTo>
                  <a:lnTo>
                    <a:pt x="23851363" y="11090148"/>
                  </a:lnTo>
                  <a:lnTo>
                    <a:pt x="23879938" y="11090148"/>
                  </a:lnTo>
                  <a:cubicBezTo>
                    <a:pt x="23879938" y="12327890"/>
                    <a:pt x="22874732" y="13331062"/>
                    <a:pt x="21634831" y="13331062"/>
                  </a:cubicBezTo>
                  <a:lnTo>
                    <a:pt x="21634831" y="13302487"/>
                  </a:lnTo>
                  <a:lnTo>
                    <a:pt x="21634831" y="13331062"/>
                  </a:lnTo>
                  <a:lnTo>
                    <a:pt x="28575" y="13331062"/>
                  </a:lnTo>
                  <a:cubicBezTo>
                    <a:pt x="12827" y="13331062"/>
                    <a:pt x="0" y="13318235"/>
                    <a:pt x="0" y="13302487"/>
                  </a:cubicBezTo>
                  <a:lnTo>
                    <a:pt x="0" y="2240915"/>
                  </a:lnTo>
                  <a:lnTo>
                    <a:pt x="28575" y="2240915"/>
                  </a:lnTo>
                  <a:lnTo>
                    <a:pt x="0" y="2240915"/>
                  </a:lnTo>
                  <a:cubicBezTo>
                    <a:pt x="0" y="1003300"/>
                    <a:pt x="1005205" y="0"/>
                    <a:pt x="2245106" y="0"/>
                  </a:cubicBezTo>
                  <a:cubicBezTo>
                    <a:pt x="2250567" y="0"/>
                    <a:pt x="2255901" y="1524"/>
                    <a:pt x="2260473" y="4572"/>
                  </a:cubicBezTo>
                  <a:lnTo>
                    <a:pt x="2245106" y="28575"/>
                  </a:lnTo>
                  <a:lnTo>
                    <a:pt x="2245106" y="0"/>
                  </a:lnTo>
                  <a:moveTo>
                    <a:pt x="2245106" y="57150"/>
                  </a:moveTo>
                  <a:cubicBezTo>
                    <a:pt x="2239645" y="57150"/>
                    <a:pt x="2234311" y="55626"/>
                    <a:pt x="2229739" y="52578"/>
                  </a:cubicBezTo>
                  <a:lnTo>
                    <a:pt x="2245106" y="28575"/>
                  </a:lnTo>
                  <a:lnTo>
                    <a:pt x="2245106" y="57150"/>
                  </a:lnTo>
                  <a:cubicBezTo>
                    <a:pt x="1036701" y="57150"/>
                    <a:pt x="57150" y="1034923"/>
                    <a:pt x="57150" y="2240915"/>
                  </a:cubicBezTo>
                  <a:lnTo>
                    <a:pt x="57150" y="13302487"/>
                  </a:lnTo>
                  <a:lnTo>
                    <a:pt x="28575" y="13302487"/>
                  </a:lnTo>
                  <a:lnTo>
                    <a:pt x="28575" y="13273912"/>
                  </a:lnTo>
                  <a:lnTo>
                    <a:pt x="21634831" y="13273912"/>
                  </a:lnTo>
                  <a:cubicBezTo>
                    <a:pt x="22843237" y="13273912"/>
                    <a:pt x="23822788" y="12296140"/>
                    <a:pt x="23822788" y="11090148"/>
                  </a:cubicBezTo>
                  <a:lnTo>
                    <a:pt x="23822788" y="28575"/>
                  </a:lnTo>
                  <a:lnTo>
                    <a:pt x="23851363" y="28575"/>
                  </a:lnTo>
                  <a:lnTo>
                    <a:pt x="23851363" y="57150"/>
                  </a:lnTo>
                  <a:lnTo>
                    <a:pt x="2245106" y="57150"/>
                  </a:lnTo>
                  <a:close/>
                </a:path>
              </a:pathLst>
            </a:custGeom>
            <a:solidFill>
              <a:srgbClr val="ED166D"/>
            </a:solidFill>
          </p:spPr>
          <p:txBody>
            <a:bodyPr/>
            <a:lstStyle/>
            <a:p>
              <a:endParaRPr lang="pl-PL" sz="1200"/>
            </a:p>
          </p:txBody>
        </p:sp>
      </p:grpSp>
      <p:grpSp>
        <p:nvGrpSpPr>
          <p:cNvPr id="8" name="Group 8"/>
          <p:cNvGrpSpPr>
            <a:grpSpLocks noChangeAspect="1"/>
          </p:cNvGrpSpPr>
          <p:nvPr/>
        </p:nvGrpSpPr>
        <p:grpSpPr>
          <a:xfrm>
            <a:off x="9694959" y="-586375"/>
            <a:ext cx="2935960" cy="2935960"/>
            <a:chOff x="0" y="0"/>
            <a:chExt cx="5871920" cy="5871920"/>
          </a:xfrm>
        </p:grpSpPr>
        <p:sp>
          <p:nvSpPr>
            <p:cNvPr id="9" name="Freeform 9" descr="Obraz zawierający Grafika, projekt graficzny, Czcionka, zrzut ekranu  Zawartość wygenerowana przez AI może być niepoprawna."/>
            <p:cNvSpPr/>
            <p:nvPr/>
          </p:nvSpPr>
          <p:spPr>
            <a:xfrm>
              <a:off x="0" y="0"/>
              <a:ext cx="5871972" cy="5871972"/>
            </a:xfrm>
            <a:custGeom>
              <a:avLst/>
              <a:gdLst/>
              <a:ahLst/>
              <a:cxnLst/>
              <a:rect l="l" t="t" r="r" b="b"/>
              <a:pathLst>
                <a:path w="5871972" h="5871972">
                  <a:moveTo>
                    <a:pt x="0" y="0"/>
                  </a:moveTo>
                  <a:lnTo>
                    <a:pt x="5871972" y="0"/>
                  </a:lnTo>
                  <a:lnTo>
                    <a:pt x="5871972" y="5871972"/>
                  </a:lnTo>
                  <a:lnTo>
                    <a:pt x="0" y="587197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/>
              <a:stretch>
                <a:fillRect/>
              </a:stretch>
            </a:blipFill>
          </p:spPr>
          <p:txBody>
            <a:bodyPr/>
            <a:lstStyle/>
            <a:p>
              <a:endParaRPr lang="pl-PL" sz="1200"/>
            </a:p>
          </p:txBody>
        </p:sp>
      </p:grpSp>
      <p:grpSp>
        <p:nvGrpSpPr>
          <p:cNvPr id="10" name="Group 10"/>
          <p:cNvGrpSpPr>
            <a:grpSpLocks noChangeAspect="1"/>
          </p:cNvGrpSpPr>
          <p:nvPr/>
        </p:nvGrpSpPr>
        <p:grpSpPr>
          <a:xfrm>
            <a:off x="6848918" y="503577"/>
            <a:ext cx="3506209" cy="756055"/>
            <a:chOff x="0" y="0"/>
            <a:chExt cx="7012418" cy="1512110"/>
          </a:xfrm>
        </p:grpSpPr>
        <p:sp>
          <p:nvSpPr>
            <p:cNvPr id="11" name="Freeform 11" descr="Obraz zawierający Jaskrawoniebieski, Czcionka, niebieskie, zrzut ekranu  Zawartość wygenerowana przez AI może być niepoprawna."/>
            <p:cNvSpPr/>
            <p:nvPr/>
          </p:nvSpPr>
          <p:spPr>
            <a:xfrm>
              <a:off x="0" y="0"/>
              <a:ext cx="7012432" cy="1512062"/>
            </a:xfrm>
            <a:custGeom>
              <a:avLst/>
              <a:gdLst/>
              <a:ahLst/>
              <a:cxnLst/>
              <a:rect l="l" t="t" r="r" b="b"/>
              <a:pathLst>
                <a:path w="7012432" h="1512062">
                  <a:moveTo>
                    <a:pt x="0" y="0"/>
                  </a:moveTo>
                  <a:lnTo>
                    <a:pt x="7012432" y="0"/>
                  </a:lnTo>
                  <a:lnTo>
                    <a:pt x="7012432" y="1512062"/>
                  </a:lnTo>
                  <a:lnTo>
                    <a:pt x="0" y="151206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/>
              <a:stretch>
                <a:fillRect b="-3"/>
              </a:stretch>
            </a:blipFill>
          </p:spPr>
          <p:txBody>
            <a:bodyPr/>
            <a:lstStyle/>
            <a:p>
              <a:endParaRPr lang="pl-PL" sz="1200"/>
            </a:p>
          </p:txBody>
        </p:sp>
      </p:grpSp>
      <p:sp>
        <p:nvSpPr>
          <p:cNvPr id="12" name="TextBox 12"/>
          <p:cNvSpPr txBox="1"/>
          <p:nvPr/>
        </p:nvSpPr>
        <p:spPr>
          <a:xfrm>
            <a:off x="315298" y="5449984"/>
            <a:ext cx="3892962" cy="48731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919"/>
              </a:lnSpc>
            </a:pPr>
            <a:r>
              <a:rPr lang="pl-PL" sz="1600" b="1" dirty="0">
                <a:solidFill>
                  <a:srgbClr val="000000"/>
                </a:solidFill>
                <a:latin typeface="Aptos Bold"/>
                <a:ea typeface="Aptos Bold"/>
                <a:cs typeface="Aptos Bold"/>
                <a:sym typeface="Aptos Bold"/>
              </a:rPr>
              <a:t>Opracowanie</a:t>
            </a:r>
            <a:r>
              <a:rPr lang="en-US" sz="1600" b="1" dirty="0">
                <a:solidFill>
                  <a:srgbClr val="000000"/>
                </a:solidFill>
                <a:latin typeface="Aptos Bold"/>
                <a:ea typeface="Aptos Bold"/>
                <a:cs typeface="Aptos Bold"/>
                <a:sym typeface="Aptos Bold"/>
              </a:rPr>
              <a:t>:</a:t>
            </a:r>
          </a:p>
          <a:p>
            <a:pPr>
              <a:lnSpc>
                <a:spcPts val="1919"/>
              </a:lnSpc>
            </a:pPr>
            <a:r>
              <a:rPr lang="en-US" sz="1600" dirty="0">
                <a:solidFill>
                  <a:srgbClr val="000000"/>
                </a:solidFill>
                <a:latin typeface="Aptos"/>
                <a:ea typeface="Aptos"/>
                <a:cs typeface="Aptos"/>
                <a:sym typeface="Aptos"/>
              </a:rPr>
              <a:t>prof. dr hab. </a:t>
            </a:r>
            <a:r>
              <a:rPr lang="pl-PL" sz="1600" dirty="0">
                <a:solidFill>
                  <a:srgbClr val="000000"/>
                </a:solidFill>
                <a:latin typeface="Aptos"/>
                <a:ea typeface="Aptos"/>
                <a:cs typeface="Aptos"/>
                <a:sym typeface="Aptos"/>
              </a:rPr>
              <a:t>Joanna Madalińska-Michalak</a:t>
            </a:r>
            <a:endParaRPr lang="en-US" sz="1600" dirty="0">
              <a:solidFill>
                <a:srgbClr val="000000"/>
              </a:solidFill>
              <a:latin typeface="Aptos"/>
              <a:ea typeface="Aptos"/>
              <a:cs typeface="Aptos"/>
              <a:sym typeface="Aptos"/>
            </a:endParaRPr>
          </a:p>
        </p:txBody>
      </p:sp>
      <p:sp>
        <p:nvSpPr>
          <p:cNvPr id="13" name="TextBox 13"/>
          <p:cNvSpPr txBox="1"/>
          <p:nvPr/>
        </p:nvSpPr>
        <p:spPr>
          <a:xfrm>
            <a:off x="1655378" y="2897873"/>
            <a:ext cx="9201807" cy="172983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360"/>
              </a:lnSpc>
            </a:pPr>
            <a:r>
              <a:rPr lang="pl-PL" sz="2933" b="1" dirty="0">
                <a:solidFill>
                  <a:srgbClr val="FC8C18"/>
                </a:solidFill>
                <a:latin typeface="Corbel" panose="020B0503020204020204" pitchFamily="34" charset="0"/>
                <a:ea typeface="Aptos"/>
                <a:cs typeface="Aptos"/>
                <a:sym typeface="Aptos"/>
              </a:rPr>
              <a:t>Zintegrowane modele wsparcia w domu, szkole i terapii</a:t>
            </a:r>
          </a:p>
          <a:p>
            <a:pPr algn="ctr">
              <a:lnSpc>
                <a:spcPts val="3360"/>
              </a:lnSpc>
            </a:pPr>
            <a:r>
              <a:rPr lang="pl-PL" sz="2133" dirty="0">
                <a:solidFill>
                  <a:srgbClr val="FC8C18"/>
                </a:solidFill>
                <a:latin typeface="Corbel" panose="020B0503020204020204" pitchFamily="34" charset="0"/>
                <a:ea typeface="Aptos"/>
                <a:cs typeface="Aptos"/>
                <a:sym typeface="Aptos"/>
              </a:rPr>
              <a:t>WARSZTATY</a:t>
            </a:r>
          </a:p>
          <a:p>
            <a:pPr algn="ctr">
              <a:lnSpc>
                <a:spcPts val="3360"/>
              </a:lnSpc>
            </a:pPr>
            <a:endParaRPr lang="en-US" sz="2933" b="1" dirty="0">
              <a:solidFill>
                <a:srgbClr val="FC8C18"/>
              </a:solidFill>
              <a:latin typeface="Corbel" panose="020B0503020204020204" pitchFamily="34" charset="0"/>
              <a:ea typeface="Aptos"/>
              <a:cs typeface="Aptos"/>
              <a:sym typeface="Aptos"/>
            </a:endParaRPr>
          </a:p>
          <a:p>
            <a:pPr algn="ctr">
              <a:lnSpc>
                <a:spcPts val="3360"/>
              </a:lnSpc>
            </a:pPr>
            <a:r>
              <a:rPr lang="pl-PL" sz="2400">
                <a:solidFill>
                  <a:srgbClr val="FC8C18"/>
                </a:solidFill>
                <a:latin typeface="Corbel" panose="020B0503020204020204" pitchFamily="34" charset="0"/>
                <a:ea typeface="Aptos"/>
                <a:cs typeface="Aptos"/>
                <a:sym typeface="Aptos"/>
              </a:rPr>
              <a:t>Załącznik </a:t>
            </a:r>
            <a:r>
              <a:rPr lang="pl-PL" sz="2400" dirty="0">
                <a:solidFill>
                  <a:srgbClr val="FC8C18"/>
                </a:solidFill>
                <a:latin typeface="Corbel" panose="020B0503020204020204" pitchFamily="34" charset="0"/>
                <a:ea typeface="Aptos"/>
                <a:cs typeface="Aptos"/>
                <a:sym typeface="Aptos"/>
              </a:rPr>
              <a:t>E.3.1</a:t>
            </a:r>
            <a:r>
              <a:rPr lang="pl-PL" sz="2800" dirty="0">
                <a:solidFill>
                  <a:srgbClr val="FC8C18"/>
                </a:solidFill>
                <a:latin typeface="Corbel" panose="020B0503020204020204" pitchFamily="34" charset="0"/>
                <a:ea typeface="Aptos"/>
                <a:cs typeface="Aptos"/>
                <a:sym typeface="Aptos"/>
              </a:rPr>
              <a:t>.</a:t>
            </a:r>
            <a:endParaRPr lang="en-US" sz="2800" dirty="0">
              <a:solidFill>
                <a:srgbClr val="FC8C18"/>
              </a:solidFill>
              <a:latin typeface="Corbel" panose="020B0503020204020204" pitchFamily="34" charset="0"/>
              <a:ea typeface="Aptos"/>
              <a:cs typeface="Aptos"/>
              <a:sym typeface="Aptos"/>
            </a:endParaRPr>
          </a:p>
        </p:txBody>
      </p:sp>
      <p:sp>
        <p:nvSpPr>
          <p:cNvPr id="14" name="Podtytuł 2">
            <a:extLst>
              <a:ext uri="{FF2B5EF4-FFF2-40B4-BE49-F238E27FC236}">
                <a16:creationId xmlns:a16="http://schemas.microsoft.com/office/drawing/2014/main" id="{232F05AB-EFB6-C3CB-18F5-6EDB71740E8A}"/>
              </a:ext>
            </a:extLst>
          </p:cNvPr>
          <p:cNvSpPr txBox="1">
            <a:spLocks/>
          </p:cNvSpPr>
          <p:nvPr/>
        </p:nvSpPr>
        <p:spPr>
          <a:xfrm>
            <a:off x="8686800" y="5374752"/>
            <a:ext cx="2800157" cy="1262479"/>
          </a:xfrm>
          <a:prstGeom prst="rect">
            <a:avLst/>
          </a:prstGeom>
        </p:spPr>
        <p:txBody>
          <a:bodyPr>
            <a:normAutofit fontScale="325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20000"/>
              </a:lnSpc>
              <a:spcBef>
                <a:spcPts val="0"/>
              </a:spcBef>
              <a:buNone/>
            </a:pPr>
            <a:r>
              <a:rPr lang="en-US" sz="5334" b="1" spc="50" dirty="0">
                <a:solidFill>
                  <a:srgbClr val="379CF6"/>
                </a:solidFill>
                <a:latin typeface="Helvetica Bold"/>
                <a:ea typeface="Helvetica Bold"/>
                <a:cs typeface="Helvetica Bold"/>
                <a:sym typeface="Helvetica Bold"/>
              </a:rPr>
              <a:t>MODU</a:t>
            </a:r>
            <a:r>
              <a:rPr lang="pl-PL" sz="5334" b="1" spc="50" dirty="0">
                <a:solidFill>
                  <a:srgbClr val="379CF6"/>
                </a:solidFill>
                <a:latin typeface="Helvetica Bold"/>
                <a:ea typeface="Helvetica Bold"/>
                <a:cs typeface="Helvetica Bold"/>
                <a:sym typeface="Helvetica Bold"/>
              </a:rPr>
              <a:t>Ł</a:t>
            </a:r>
            <a:r>
              <a:rPr lang="en-US" sz="5334" b="1" spc="50" dirty="0">
                <a:solidFill>
                  <a:srgbClr val="379CF6"/>
                </a:solidFill>
                <a:latin typeface="Helvetica Bold"/>
                <a:ea typeface="Helvetica Bold"/>
                <a:cs typeface="Helvetica Bold"/>
                <a:sym typeface="Helvetica Bold"/>
              </a:rPr>
              <a:t> </a:t>
            </a:r>
            <a:r>
              <a:rPr lang="pl-PL" sz="5334" b="1" spc="50" dirty="0">
                <a:solidFill>
                  <a:srgbClr val="379CF6"/>
                </a:solidFill>
                <a:latin typeface="Helvetica Bold"/>
                <a:ea typeface="Helvetica Bold"/>
                <a:cs typeface="Helvetica Bold"/>
                <a:sym typeface="Helvetica Bold"/>
              </a:rPr>
              <a:t>5.</a:t>
            </a:r>
          </a:p>
          <a:p>
            <a:pPr>
              <a:lnSpc>
                <a:spcPct val="120000"/>
              </a:lnSpc>
              <a:spcBef>
                <a:spcPts val="0"/>
              </a:spcBef>
            </a:pPr>
            <a:endParaRPr lang="en-US" b="1" spc="50" dirty="0">
              <a:solidFill>
                <a:srgbClr val="379CF6"/>
              </a:solidFill>
              <a:latin typeface="Helvetica Bold"/>
              <a:ea typeface="Helvetica Bold"/>
              <a:cs typeface="Helvetica Bold"/>
              <a:sym typeface="Helvetica Bold"/>
            </a:endParaRPr>
          </a:p>
          <a:p>
            <a:pPr marL="0" indent="0" algn="r">
              <a:lnSpc>
                <a:spcPct val="120000"/>
              </a:lnSpc>
              <a:spcBef>
                <a:spcPts val="0"/>
              </a:spcBef>
              <a:buNone/>
            </a:pPr>
            <a:r>
              <a:rPr lang="pl-PL" sz="4000" dirty="0">
                <a:solidFill>
                  <a:srgbClr val="379CF6"/>
                </a:solidFill>
              </a:rPr>
              <a:t>Budowanie mostów: współpraca z rodzicami i specjalistami</a:t>
            </a:r>
            <a:endParaRPr lang="en-US" b="1" spc="50" dirty="0">
              <a:solidFill>
                <a:srgbClr val="379CF6"/>
              </a:solidFill>
              <a:latin typeface="Helvetica Bold"/>
              <a:ea typeface="Helvetica Bold"/>
              <a:cs typeface="Helvetica Bold"/>
              <a:sym typeface="Helvetica Bold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94714" y="100769"/>
            <a:ext cx="11939998" cy="6665544"/>
            <a:chOff x="0" y="0"/>
            <a:chExt cx="23879996" cy="13331088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3879938" cy="13331062"/>
            </a:xfrm>
            <a:custGeom>
              <a:avLst/>
              <a:gdLst/>
              <a:ahLst/>
              <a:cxnLst/>
              <a:rect l="l" t="t" r="r" b="b"/>
              <a:pathLst>
                <a:path w="23879938" h="13331062">
                  <a:moveTo>
                    <a:pt x="2245106" y="0"/>
                  </a:moveTo>
                  <a:lnTo>
                    <a:pt x="23851363" y="0"/>
                  </a:lnTo>
                  <a:cubicBezTo>
                    <a:pt x="23867111" y="0"/>
                    <a:pt x="23879938" y="12827"/>
                    <a:pt x="23879938" y="28575"/>
                  </a:cubicBezTo>
                  <a:lnTo>
                    <a:pt x="23879938" y="11090148"/>
                  </a:lnTo>
                  <a:lnTo>
                    <a:pt x="23851363" y="11090148"/>
                  </a:lnTo>
                  <a:lnTo>
                    <a:pt x="23879938" y="11090148"/>
                  </a:lnTo>
                  <a:cubicBezTo>
                    <a:pt x="23879938" y="12327890"/>
                    <a:pt x="22874732" y="13331062"/>
                    <a:pt x="21634831" y="13331062"/>
                  </a:cubicBezTo>
                  <a:lnTo>
                    <a:pt x="21634831" y="13302487"/>
                  </a:lnTo>
                  <a:lnTo>
                    <a:pt x="21634831" y="13331062"/>
                  </a:lnTo>
                  <a:lnTo>
                    <a:pt x="28575" y="13331062"/>
                  </a:lnTo>
                  <a:cubicBezTo>
                    <a:pt x="12827" y="13331062"/>
                    <a:pt x="0" y="13318235"/>
                    <a:pt x="0" y="13302487"/>
                  </a:cubicBezTo>
                  <a:lnTo>
                    <a:pt x="0" y="2240915"/>
                  </a:lnTo>
                  <a:lnTo>
                    <a:pt x="28575" y="2240915"/>
                  </a:lnTo>
                  <a:lnTo>
                    <a:pt x="0" y="2240915"/>
                  </a:lnTo>
                  <a:cubicBezTo>
                    <a:pt x="0" y="1003300"/>
                    <a:pt x="1005205" y="0"/>
                    <a:pt x="2245106" y="0"/>
                  </a:cubicBezTo>
                  <a:cubicBezTo>
                    <a:pt x="2250567" y="0"/>
                    <a:pt x="2255901" y="1524"/>
                    <a:pt x="2260473" y="4572"/>
                  </a:cubicBezTo>
                  <a:lnTo>
                    <a:pt x="2245106" y="28575"/>
                  </a:lnTo>
                  <a:lnTo>
                    <a:pt x="2245106" y="0"/>
                  </a:lnTo>
                  <a:moveTo>
                    <a:pt x="2245106" y="57150"/>
                  </a:moveTo>
                  <a:cubicBezTo>
                    <a:pt x="2239645" y="57150"/>
                    <a:pt x="2234311" y="55626"/>
                    <a:pt x="2229739" y="52578"/>
                  </a:cubicBezTo>
                  <a:lnTo>
                    <a:pt x="2245106" y="28575"/>
                  </a:lnTo>
                  <a:lnTo>
                    <a:pt x="2245106" y="57150"/>
                  </a:lnTo>
                  <a:cubicBezTo>
                    <a:pt x="1036701" y="57150"/>
                    <a:pt x="57150" y="1034923"/>
                    <a:pt x="57150" y="2240915"/>
                  </a:cubicBezTo>
                  <a:lnTo>
                    <a:pt x="57150" y="13302487"/>
                  </a:lnTo>
                  <a:lnTo>
                    <a:pt x="28575" y="13302487"/>
                  </a:lnTo>
                  <a:lnTo>
                    <a:pt x="28575" y="13273912"/>
                  </a:lnTo>
                  <a:lnTo>
                    <a:pt x="21634831" y="13273912"/>
                  </a:lnTo>
                  <a:cubicBezTo>
                    <a:pt x="22843237" y="13273912"/>
                    <a:pt x="23822788" y="12296140"/>
                    <a:pt x="23822788" y="11090148"/>
                  </a:cubicBezTo>
                  <a:lnTo>
                    <a:pt x="23822788" y="28575"/>
                  </a:lnTo>
                  <a:lnTo>
                    <a:pt x="23851363" y="28575"/>
                  </a:lnTo>
                  <a:lnTo>
                    <a:pt x="23851363" y="57150"/>
                  </a:lnTo>
                  <a:lnTo>
                    <a:pt x="2245106" y="57150"/>
                  </a:lnTo>
                  <a:close/>
                </a:path>
              </a:pathLst>
            </a:custGeom>
            <a:solidFill>
              <a:srgbClr val="ED166D"/>
            </a:solidFill>
          </p:spPr>
          <p:txBody>
            <a:bodyPr/>
            <a:lstStyle/>
            <a:p>
              <a:endParaRPr lang="pl-PL" sz="1200"/>
            </a:p>
          </p:txBody>
        </p:sp>
      </p:grpSp>
      <p:grpSp>
        <p:nvGrpSpPr>
          <p:cNvPr id="4" name="Group 4"/>
          <p:cNvGrpSpPr>
            <a:grpSpLocks noChangeAspect="1"/>
          </p:cNvGrpSpPr>
          <p:nvPr/>
        </p:nvGrpSpPr>
        <p:grpSpPr>
          <a:xfrm>
            <a:off x="-343697" y="-282913"/>
            <a:ext cx="2935960" cy="2935960"/>
            <a:chOff x="0" y="0"/>
            <a:chExt cx="5871920" cy="5871920"/>
          </a:xfrm>
        </p:grpSpPr>
        <p:sp>
          <p:nvSpPr>
            <p:cNvPr id="5" name="Freeform 5" descr="Obraz zawierający Grafika, projekt graficzny, Czcionka, zrzut ekranu  Zawartość wygenerowana przez AI może być niepoprawna."/>
            <p:cNvSpPr/>
            <p:nvPr/>
          </p:nvSpPr>
          <p:spPr>
            <a:xfrm>
              <a:off x="0" y="0"/>
              <a:ext cx="5871972" cy="5871972"/>
            </a:xfrm>
            <a:custGeom>
              <a:avLst/>
              <a:gdLst/>
              <a:ahLst/>
              <a:cxnLst/>
              <a:rect l="l" t="t" r="r" b="b"/>
              <a:pathLst>
                <a:path w="5871972" h="5871972">
                  <a:moveTo>
                    <a:pt x="0" y="0"/>
                  </a:moveTo>
                  <a:lnTo>
                    <a:pt x="5871972" y="0"/>
                  </a:lnTo>
                  <a:lnTo>
                    <a:pt x="5871972" y="5871972"/>
                  </a:lnTo>
                  <a:lnTo>
                    <a:pt x="0" y="587197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/>
              <a:stretch>
                <a:fillRect/>
              </a:stretch>
            </a:blipFill>
          </p:spPr>
          <p:txBody>
            <a:bodyPr/>
            <a:lstStyle/>
            <a:p>
              <a:endParaRPr lang="pl-PL" sz="1200"/>
            </a:p>
          </p:txBody>
        </p:sp>
      </p:grpSp>
      <p:grpSp>
        <p:nvGrpSpPr>
          <p:cNvPr id="6" name="Group 6"/>
          <p:cNvGrpSpPr/>
          <p:nvPr/>
        </p:nvGrpSpPr>
        <p:grpSpPr>
          <a:xfrm>
            <a:off x="2075339" y="1"/>
            <a:ext cx="9222216" cy="1437843"/>
            <a:chOff x="0" y="0"/>
            <a:chExt cx="18444432" cy="2875686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18444432" cy="2875686"/>
            </a:xfrm>
            <a:custGeom>
              <a:avLst/>
              <a:gdLst/>
              <a:ahLst/>
              <a:cxnLst/>
              <a:rect l="l" t="t" r="r" b="b"/>
              <a:pathLst>
                <a:path w="18444432" h="2875686">
                  <a:moveTo>
                    <a:pt x="0" y="0"/>
                  </a:moveTo>
                  <a:lnTo>
                    <a:pt x="18444432" y="0"/>
                  </a:lnTo>
                  <a:lnTo>
                    <a:pt x="18444432" y="2875686"/>
                  </a:lnTo>
                  <a:lnTo>
                    <a:pt x="0" y="2875686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</p:spPr>
          <p:txBody>
            <a:bodyPr/>
            <a:lstStyle/>
            <a:p>
              <a:endParaRPr lang="pl-PL" sz="1200"/>
            </a:p>
          </p:txBody>
        </p:sp>
        <p:sp>
          <p:nvSpPr>
            <p:cNvPr id="8" name="TextBox 8"/>
            <p:cNvSpPr txBox="1"/>
            <p:nvPr/>
          </p:nvSpPr>
          <p:spPr>
            <a:xfrm>
              <a:off x="0" y="76200"/>
              <a:ext cx="18444432" cy="2799486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>
                <a:lnSpc>
                  <a:spcPts val="4752"/>
                </a:lnSpc>
              </a:pPr>
              <a:endParaRPr sz="1200" dirty="0"/>
            </a:p>
            <a:p>
              <a:pPr>
                <a:lnSpc>
                  <a:spcPts val="4752"/>
                </a:lnSpc>
              </a:pPr>
              <a:r>
                <a:rPr lang="pl-PL" sz="4400" b="1" spc="-6" dirty="0">
                  <a:solidFill>
                    <a:srgbClr val="000000"/>
                  </a:solidFill>
                  <a:latin typeface="PT Sans Bold"/>
                  <a:ea typeface="PT Sans Bold"/>
                  <a:cs typeface="PT Sans Bold"/>
                  <a:sym typeface="PT Sans Bold"/>
                </a:rPr>
                <a:t>Czym jest zintegrowany system wsparcia?</a:t>
              </a:r>
              <a:endParaRPr lang="en-US" sz="4400" b="1" spc="-6" dirty="0">
                <a:solidFill>
                  <a:srgbClr val="000000"/>
                </a:solidFill>
                <a:latin typeface="PT Sans Bold"/>
                <a:ea typeface="PT Sans Bold"/>
                <a:cs typeface="PT Sans Bold"/>
                <a:sym typeface="PT Sans Bold"/>
              </a:endParaRPr>
            </a:p>
          </p:txBody>
        </p:sp>
      </p:grpSp>
      <p:sp>
        <p:nvSpPr>
          <p:cNvPr id="9" name="TextBox 9"/>
          <p:cNvSpPr txBox="1"/>
          <p:nvPr/>
        </p:nvSpPr>
        <p:spPr>
          <a:xfrm>
            <a:off x="685800" y="1917794"/>
            <a:ext cx="10611755" cy="344709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r>
              <a:rPr lang="en-US" sz="2665" dirty="0">
                <a:solidFill>
                  <a:srgbClr val="000000"/>
                </a:solidFill>
                <a:latin typeface="PT Sans"/>
                <a:ea typeface="PT Sans"/>
                <a:cs typeface="PT Sans"/>
                <a:sym typeface="PT Sans"/>
              </a:rPr>
              <a:t> </a:t>
            </a:r>
            <a:r>
              <a:rPr lang="pl-PL" sz="2800" b="1" dirty="0"/>
              <a:t>Definicja:</a:t>
            </a:r>
            <a:br>
              <a:rPr lang="pl-PL" sz="2800" dirty="0"/>
            </a:br>
            <a:r>
              <a:rPr lang="pl-PL" sz="2800" dirty="0"/>
              <a:t>Zintegrowany system wsparcia to skoordynowane podejście, w którym profesjonaliści, rodzina i członkowie społeczności współpracują, aby zapewnić dziecku spójne i całościowe wsparcie.</a:t>
            </a:r>
          </a:p>
          <a:p>
            <a:r>
              <a:rPr lang="en-US" sz="2800" dirty="0">
                <a:solidFill>
                  <a:srgbClr val="000000"/>
                </a:solidFill>
                <a:latin typeface="PT Sans"/>
                <a:ea typeface="PT Sans"/>
                <a:cs typeface="PT Sans"/>
                <a:sym typeface="PT Sans"/>
              </a:rPr>
              <a:t></a:t>
            </a:r>
            <a:r>
              <a:rPr lang="pl-PL" sz="2800" b="1" dirty="0"/>
              <a:t>Cel:</a:t>
            </a:r>
            <a:br>
              <a:rPr lang="pl-PL" sz="2800" dirty="0"/>
            </a:br>
            <a:r>
              <a:rPr lang="pl-PL" sz="2800" dirty="0"/>
              <a:t>Zapewnienie ciągłości i spójności oddziaływań w różnych środowiskach — w domu, w szkole i w terapii — tak, aby wspierać rozwój i dobrostan dziecka.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94714" y="100769"/>
            <a:ext cx="11939998" cy="6665544"/>
            <a:chOff x="0" y="0"/>
            <a:chExt cx="23879996" cy="13331088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3879938" cy="13331062"/>
            </a:xfrm>
            <a:custGeom>
              <a:avLst/>
              <a:gdLst/>
              <a:ahLst/>
              <a:cxnLst/>
              <a:rect l="l" t="t" r="r" b="b"/>
              <a:pathLst>
                <a:path w="23879938" h="13331062">
                  <a:moveTo>
                    <a:pt x="2245106" y="0"/>
                  </a:moveTo>
                  <a:lnTo>
                    <a:pt x="23851363" y="0"/>
                  </a:lnTo>
                  <a:cubicBezTo>
                    <a:pt x="23867111" y="0"/>
                    <a:pt x="23879938" y="12827"/>
                    <a:pt x="23879938" y="28575"/>
                  </a:cubicBezTo>
                  <a:lnTo>
                    <a:pt x="23879938" y="11090148"/>
                  </a:lnTo>
                  <a:lnTo>
                    <a:pt x="23851363" y="11090148"/>
                  </a:lnTo>
                  <a:lnTo>
                    <a:pt x="23879938" y="11090148"/>
                  </a:lnTo>
                  <a:cubicBezTo>
                    <a:pt x="23879938" y="12327890"/>
                    <a:pt x="22874732" y="13331062"/>
                    <a:pt x="21634831" y="13331062"/>
                  </a:cubicBezTo>
                  <a:lnTo>
                    <a:pt x="21634831" y="13302487"/>
                  </a:lnTo>
                  <a:lnTo>
                    <a:pt x="21634831" y="13331062"/>
                  </a:lnTo>
                  <a:lnTo>
                    <a:pt x="28575" y="13331062"/>
                  </a:lnTo>
                  <a:cubicBezTo>
                    <a:pt x="12827" y="13331062"/>
                    <a:pt x="0" y="13318235"/>
                    <a:pt x="0" y="13302487"/>
                  </a:cubicBezTo>
                  <a:lnTo>
                    <a:pt x="0" y="2240915"/>
                  </a:lnTo>
                  <a:lnTo>
                    <a:pt x="28575" y="2240915"/>
                  </a:lnTo>
                  <a:lnTo>
                    <a:pt x="0" y="2240915"/>
                  </a:lnTo>
                  <a:cubicBezTo>
                    <a:pt x="0" y="1003300"/>
                    <a:pt x="1005205" y="0"/>
                    <a:pt x="2245106" y="0"/>
                  </a:cubicBezTo>
                  <a:cubicBezTo>
                    <a:pt x="2250567" y="0"/>
                    <a:pt x="2255901" y="1524"/>
                    <a:pt x="2260473" y="4572"/>
                  </a:cubicBezTo>
                  <a:lnTo>
                    <a:pt x="2245106" y="28575"/>
                  </a:lnTo>
                  <a:lnTo>
                    <a:pt x="2245106" y="0"/>
                  </a:lnTo>
                  <a:moveTo>
                    <a:pt x="2245106" y="57150"/>
                  </a:moveTo>
                  <a:cubicBezTo>
                    <a:pt x="2239645" y="57150"/>
                    <a:pt x="2234311" y="55626"/>
                    <a:pt x="2229739" y="52578"/>
                  </a:cubicBezTo>
                  <a:lnTo>
                    <a:pt x="2245106" y="28575"/>
                  </a:lnTo>
                  <a:lnTo>
                    <a:pt x="2245106" y="57150"/>
                  </a:lnTo>
                  <a:cubicBezTo>
                    <a:pt x="1036701" y="57150"/>
                    <a:pt x="57150" y="1034923"/>
                    <a:pt x="57150" y="2240915"/>
                  </a:cubicBezTo>
                  <a:lnTo>
                    <a:pt x="57150" y="13302487"/>
                  </a:lnTo>
                  <a:lnTo>
                    <a:pt x="28575" y="13302487"/>
                  </a:lnTo>
                  <a:lnTo>
                    <a:pt x="28575" y="13273912"/>
                  </a:lnTo>
                  <a:lnTo>
                    <a:pt x="21634831" y="13273912"/>
                  </a:lnTo>
                  <a:cubicBezTo>
                    <a:pt x="22843237" y="13273912"/>
                    <a:pt x="23822788" y="12296140"/>
                    <a:pt x="23822788" y="11090148"/>
                  </a:cubicBezTo>
                  <a:lnTo>
                    <a:pt x="23822788" y="28575"/>
                  </a:lnTo>
                  <a:lnTo>
                    <a:pt x="23851363" y="28575"/>
                  </a:lnTo>
                  <a:lnTo>
                    <a:pt x="23851363" y="57150"/>
                  </a:lnTo>
                  <a:lnTo>
                    <a:pt x="2245106" y="57150"/>
                  </a:lnTo>
                  <a:close/>
                </a:path>
              </a:pathLst>
            </a:custGeom>
            <a:solidFill>
              <a:srgbClr val="ED166D"/>
            </a:solidFill>
          </p:spPr>
          <p:txBody>
            <a:bodyPr/>
            <a:lstStyle/>
            <a:p>
              <a:endParaRPr lang="pl-PL" sz="1200"/>
            </a:p>
          </p:txBody>
        </p:sp>
      </p:grpSp>
      <p:grpSp>
        <p:nvGrpSpPr>
          <p:cNvPr id="4" name="Group 4"/>
          <p:cNvGrpSpPr>
            <a:grpSpLocks noChangeAspect="1"/>
          </p:cNvGrpSpPr>
          <p:nvPr/>
        </p:nvGrpSpPr>
        <p:grpSpPr>
          <a:xfrm>
            <a:off x="-343697" y="-282913"/>
            <a:ext cx="2935960" cy="2935960"/>
            <a:chOff x="0" y="0"/>
            <a:chExt cx="5871920" cy="5871920"/>
          </a:xfrm>
        </p:grpSpPr>
        <p:sp>
          <p:nvSpPr>
            <p:cNvPr id="5" name="Freeform 5" descr="Obraz zawierający Grafika, projekt graficzny, Czcionka, zrzut ekranu  Zawartość wygenerowana przez AI może być niepoprawna."/>
            <p:cNvSpPr/>
            <p:nvPr/>
          </p:nvSpPr>
          <p:spPr>
            <a:xfrm>
              <a:off x="0" y="0"/>
              <a:ext cx="5871972" cy="5871972"/>
            </a:xfrm>
            <a:custGeom>
              <a:avLst/>
              <a:gdLst/>
              <a:ahLst/>
              <a:cxnLst/>
              <a:rect l="l" t="t" r="r" b="b"/>
              <a:pathLst>
                <a:path w="5871972" h="5871972">
                  <a:moveTo>
                    <a:pt x="0" y="0"/>
                  </a:moveTo>
                  <a:lnTo>
                    <a:pt x="5871972" y="0"/>
                  </a:lnTo>
                  <a:lnTo>
                    <a:pt x="5871972" y="5871972"/>
                  </a:lnTo>
                  <a:lnTo>
                    <a:pt x="0" y="587197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/>
              <a:stretch>
                <a:fillRect/>
              </a:stretch>
            </a:blipFill>
          </p:spPr>
          <p:txBody>
            <a:bodyPr/>
            <a:lstStyle/>
            <a:p>
              <a:endParaRPr lang="pl-PL" sz="1200"/>
            </a:p>
          </p:txBody>
        </p:sp>
      </p:grpSp>
      <p:grpSp>
        <p:nvGrpSpPr>
          <p:cNvPr id="6" name="Group 6"/>
          <p:cNvGrpSpPr/>
          <p:nvPr/>
        </p:nvGrpSpPr>
        <p:grpSpPr>
          <a:xfrm>
            <a:off x="2075339" y="0"/>
            <a:ext cx="9430861" cy="2041093"/>
            <a:chOff x="0" y="0"/>
            <a:chExt cx="18861722" cy="4082186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18861723" cy="4082186"/>
            </a:xfrm>
            <a:custGeom>
              <a:avLst/>
              <a:gdLst/>
              <a:ahLst/>
              <a:cxnLst/>
              <a:rect l="l" t="t" r="r" b="b"/>
              <a:pathLst>
                <a:path w="18861723" h="4082186">
                  <a:moveTo>
                    <a:pt x="0" y="0"/>
                  </a:moveTo>
                  <a:lnTo>
                    <a:pt x="18861723" y="0"/>
                  </a:lnTo>
                  <a:lnTo>
                    <a:pt x="18861723" y="4082186"/>
                  </a:lnTo>
                  <a:lnTo>
                    <a:pt x="0" y="4082186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</p:spPr>
          <p:txBody>
            <a:bodyPr/>
            <a:lstStyle/>
            <a:p>
              <a:endParaRPr lang="pl-PL" sz="1200"/>
            </a:p>
          </p:txBody>
        </p:sp>
        <p:sp>
          <p:nvSpPr>
            <p:cNvPr id="8" name="TextBox 8"/>
            <p:cNvSpPr txBox="1"/>
            <p:nvPr/>
          </p:nvSpPr>
          <p:spPr>
            <a:xfrm>
              <a:off x="0" y="76200"/>
              <a:ext cx="18861722" cy="4005986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>
                <a:lnSpc>
                  <a:spcPts val="4752"/>
                </a:lnSpc>
              </a:pPr>
              <a:r>
                <a:rPr lang="pl-PL" sz="4400" b="1" spc="-6" dirty="0">
                  <a:solidFill>
                    <a:srgbClr val="000000"/>
                  </a:solidFill>
                  <a:latin typeface="PT Sans Bold"/>
                  <a:ea typeface="PT Sans Bold"/>
                  <a:cs typeface="PT Sans Bold"/>
                  <a:sym typeface="PT Sans Bold"/>
                </a:rPr>
                <a:t>Podstawowe zasady zintegrowanego systemu wsparcia</a:t>
              </a:r>
              <a:endParaRPr lang="en-US" sz="4400" b="1" spc="-6" dirty="0">
                <a:solidFill>
                  <a:srgbClr val="000000"/>
                </a:solidFill>
                <a:latin typeface="PT Sans Bold"/>
                <a:ea typeface="PT Sans Bold"/>
                <a:cs typeface="PT Sans Bold"/>
                <a:sym typeface="PT Sans Bold"/>
              </a:endParaRPr>
            </a:p>
          </p:txBody>
        </p:sp>
      </p:grpSp>
      <p:sp>
        <p:nvSpPr>
          <p:cNvPr id="9" name="TextBox 9"/>
          <p:cNvSpPr txBox="1"/>
          <p:nvPr/>
        </p:nvSpPr>
        <p:spPr>
          <a:xfrm>
            <a:off x="758835" y="2368763"/>
            <a:ext cx="10611755" cy="271330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457200" indent="-457200">
              <a:lnSpc>
                <a:spcPts val="4299"/>
              </a:lnSpc>
              <a:buFont typeface="Arial" panose="020B0604020202020204" pitchFamily="34" charset="0"/>
              <a:buChar char="•"/>
            </a:pPr>
            <a:r>
              <a:rPr lang="pl-PL" sz="2865" dirty="0">
                <a:solidFill>
                  <a:srgbClr val="000000"/>
                </a:solidFill>
                <a:latin typeface="PT Sans"/>
                <a:ea typeface="PT Sans"/>
                <a:cs typeface="PT Sans"/>
                <a:sym typeface="PT Sans"/>
              </a:rPr>
              <a:t>Podejście skoncentrowane na rodzinie</a:t>
            </a:r>
          </a:p>
          <a:p>
            <a:pPr marL="457200" indent="-457200">
              <a:lnSpc>
                <a:spcPts val="4299"/>
              </a:lnSpc>
              <a:buFont typeface="Arial" panose="020B0604020202020204" pitchFamily="34" charset="0"/>
              <a:buChar char="•"/>
            </a:pPr>
            <a:r>
              <a:rPr lang="pl-PL" sz="2865" dirty="0">
                <a:solidFill>
                  <a:srgbClr val="000000"/>
                </a:solidFill>
                <a:latin typeface="PT Sans"/>
                <a:ea typeface="PT Sans"/>
                <a:cs typeface="PT Sans"/>
                <a:sym typeface="PT Sans"/>
              </a:rPr>
              <a:t>Współpraca między różnymi specjalistami i zespołami</a:t>
            </a:r>
          </a:p>
          <a:p>
            <a:pPr marL="457200" indent="-457200">
              <a:lnSpc>
                <a:spcPts val="4299"/>
              </a:lnSpc>
              <a:buFont typeface="Arial" panose="020B0604020202020204" pitchFamily="34" charset="0"/>
              <a:buChar char="•"/>
            </a:pPr>
            <a:r>
              <a:rPr lang="pl-PL" sz="2865" dirty="0">
                <a:solidFill>
                  <a:srgbClr val="000000"/>
                </a:solidFill>
                <a:latin typeface="PT Sans"/>
                <a:ea typeface="PT Sans"/>
                <a:cs typeface="PT Sans"/>
                <a:sym typeface="PT Sans"/>
              </a:rPr>
              <a:t>Spójność oddziaływań i komunikacji</a:t>
            </a:r>
          </a:p>
          <a:p>
            <a:pPr marL="457200" indent="-457200">
              <a:lnSpc>
                <a:spcPts val="4299"/>
              </a:lnSpc>
              <a:buFont typeface="Arial" panose="020B0604020202020204" pitchFamily="34" charset="0"/>
              <a:buChar char="•"/>
            </a:pPr>
            <a:r>
              <a:rPr lang="pl-PL" sz="2865" dirty="0">
                <a:solidFill>
                  <a:srgbClr val="000000"/>
                </a:solidFill>
                <a:latin typeface="PT Sans"/>
                <a:ea typeface="PT Sans"/>
                <a:cs typeface="PT Sans"/>
                <a:sym typeface="PT Sans"/>
              </a:rPr>
              <a:t>Elastyczność i wrażliwość na kontekst kulturowy</a:t>
            </a:r>
          </a:p>
          <a:p>
            <a:pPr marL="457200" indent="-457200">
              <a:lnSpc>
                <a:spcPts val="4299"/>
              </a:lnSpc>
              <a:buFont typeface="Arial" panose="020B0604020202020204" pitchFamily="34" charset="0"/>
              <a:buChar char="•"/>
            </a:pPr>
            <a:r>
              <a:rPr lang="pl-PL" sz="2865" dirty="0">
                <a:solidFill>
                  <a:srgbClr val="000000"/>
                </a:solidFill>
                <a:latin typeface="PT Sans"/>
                <a:ea typeface="PT Sans"/>
                <a:cs typeface="PT Sans"/>
                <a:sym typeface="PT Sans"/>
              </a:rPr>
              <a:t>Wspólne podejmowanie decyzji</a:t>
            </a:r>
            <a:endParaRPr lang="en-US" sz="2865" dirty="0">
              <a:solidFill>
                <a:srgbClr val="000000"/>
              </a:solidFill>
              <a:latin typeface="PT Sans"/>
              <a:ea typeface="PT Sans"/>
              <a:cs typeface="PT Sans"/>
              <a:sym typeface="PT Sans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94714" y="100769"/>
            <a:ext cx="11939998" cy="6665544"/>
            <a:chOff x="0" y="0"/>
            <a:chExt cx="23879996" cy="13331088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3879938" cy="13331062"/>
            </a:xfrm>
            <a:custGeom>
              <a:avLst/>
              <a:gdLst/>
              <a:ahLst/>
              <a:cxnLst/>
              <a:rect l="l" t="t" r="r" b="b"/>
              <a:pathLst>
                <a:path w="23879938" h="13331062">
                  <a:moveTo>
                    <a:pt x="2245106" y="0"/>
                  </a:moveTo>
                  <a:lnTo>
                    <a:pt x="23851363" y="0"/>
                  </a:lnTo>
                  <a:cubicBezTo>
                    <a:pt x="23867111" y="0"/>
                    <a:pt x="23879938" y="12827"/>
                    <a:pt x="23879938" y="28575"/>
                  </a:cubicBezTo>
                  <a:lnTo>
                    <a:pt x="23879938" y="11090148"/>
                  </a:lnTo>
                  <a:lnTo>
                    <a:pt x="23851363" y="11090148"/>
                  </a:lnTo>
                  <a:lnTo>
                    <a:pt x="23879938" y="11090148"/>
                  </a:lnTo>
                  <a:cubicBezTo>
                    <a:pt x="23879938" y="12327890"/>
                    <a:pt x="22874732" y="13331062"/>
                    <a:pt x="21634831" y="13331062"/>
                  </a:cubicBezTo>
                  <a:lnTo>
                    <a:pt x="21634831" y="13302487"/>
                  </a:lnTo>
                  <a:lnTo>
                    <a:pt x="21634831" y="13331062"/>
                  </a:lnTo>
                  <a:lnTo>
                    <a:pt x="28575" y="13331062"/>
                  </a:lnTo>
                  <a:cubicBezTo>
                    <a:pt x="12827" y="13331062"/>
                    <a:pt x="0" y="13318235"/>
                    <a:pt x="0" y="13302487"/>
                  </a:cubicBezTo>
                  <a:lnTo>
                    <a:pt x="0" y="2240915"/>
                  </a:lnTo>
                  <a:lnTo>
                    <a:pt x="28575" y="2240915"/>
                  </a:lnTo>
                  <a:lnTo>
                    <a:pt x="0" y="2240915"/>
                  </a:lnTo>
                  <a:cubicBezTo>
                    <a:pt x="0" y="1003300"/>
                    <a:pt x="1005205" y="0"/>
                    <a:pt x="2245106" y="0"/>
                  </a:cubicBezTo>
                  <a:cubicBezTo>
                    <a:pt x="2250567" y="0"/>
                    <a:pt x="2255901" y="1524"/>
                    <a:pt x="2260473" y="4572"/>
                  </a:cubicBezTo>
                  <a:lnTo>
                    <a:pt x="2245106" y="28575"/>
                  </a:lnTo>
                  <a:lnTo>
                    <a:pt x="2245106" y="0"/>
                  </a:lnTo>
                  <a:moveTo>
                    <a:pt x="2245106" y="57150"/>
                  </a:moveTo>
                  <a:cubicBezTo>
                    <a:pt x="2239645" y="57150"/>
                    <a:pt x="2234311" y="55626"/>
                    <a:pt x="2229739" y="52578"/>
                  </a:cubicBezTo>
                  <a:lnTo>
                    <a:pt x="2245106" y="28575"/>
                  </a:lnTo>
                  <a:lnTo>
                    <a:pt x="2245106" y="57150"/>
                  </a:lnTo>
                  <a:cubicBezTo>
                    <a:pt x="1036701" y="57150"/>
                    <a:pt x="57150" y="1034923"/>
                    <a:pt x="57150" y="2240915"/>
                  </a:cubicBezTo>
                  <a:lnTo>
                    <a:pt x="57150" y="13302487"/>
                  </a:lnTo>
                  <a:lnTo>
                    <a:pt x="28575" y="13302487"/>
                  </a:lnTo>
                  <a:lnTo>
                    <a:pt x="28575" y="13273912"/>
                  </a:lnTo>
                  <a:lnTo>
                    <a:pt x="21634831" y="13273912"/>
                  </a:lnTo>
                  <a:cubicBezTo>
                    <a:pt x="22843237" y="13273912"/>
                    <a:pt x="23822788" y="12296140"/>
                    <a:pt x="23822788" y="11090148"/>
                  </a:cubicBezTo>
                  <a:lnTo>
                    <a:pt x="23822788" y="28575"/>
                  </a:lnTo>
                  <a:lnTo>
                    <a:pt x="23851363" y="28575"/>
                  </a:lnTo>
                  <a:lnTo>
                    <a:pt x="23851363" y="57150"/>
                  </a:lnTo>
                  <a:lnTo>
                    <a:pt x="2245106" y="57150"/>
                  </a:lnTo>
                  <a:close/>
                </a:path>
              </a:pathLst>
            </a:custGeom>
            <a:solidFill>
              <a:srgbClr val="ED166D"/>
            </a:solidFill>
          </p:spPr>
          <p:txBody>
            <a:bodyPr/>
            <a:lstStyle/>
            <a:p>
              <a:endParaRPr lang="pl-PL" sz="1200"/>
            </a:p>
          </p:txBody>
        </p:sp>
      </p:grpSp>
      <p:grpSp>
        <p:nvGrpSpPr>
          <p:cNvPr id="4" name="Group 4"/>
          <p:cNvGrpSpPr>
            <a:grpSpLocks noChangeAspect="1"/>
          </p:cNvGrpSpPr>
          <p:nvPr/>
        </p:nvGrpSpPr>
        <p:grpSpPr>
          <a:xfrm>
            <a:off x="-343697" y="-282913"/>
            <a:ext cx="2935960" cy="2935960"/>
            <a:chOff x="0" y="0"/>
            <a:chExt cx="5871920" cy="5871920"/>
          </a:xfrm>
        </p:grpSpPr>
        <p:sp>
          <p:nvSpPr>
            <p:cNvPr id="5" name="Freeform 5" descr="Obraz zawierający Grafika, projekt graficzny, Czcionka, zrzut ekranu  Zawartość wygenerowana przez AI może być niepoprawna."/>
            <p:cNvSpPr/>
            <p:nvPr/>
          </p:nvSpPr>
          <p:spPr>
            <a:xfrm>
              <a:off x="0" y="0"/>
              <a:ext cx="5871972" cy="5871972"/>
            </a:xfrm>
            <a:custGeom>
              <a:avLst/>
              <a:gdLst/>
              <a:ahLst/>
              <a:cxnLst/>
              <a:rect l="l" t="t" r="r" b="b"/>
              <a:pathLst>
                <a:path w="5871972" h="5871972">
                  <a:moveTo>
                    <a:pt x="0" y="0"/>
                  </a:moveTo>
                  <a:lnTo>
                    <a:pt x="5871972" y="0"/>
                  </a:lnTo>
                  <a:lnTo>
                    <a:pt x="5871972" y="5871972"/>
                  </a:lnTo>
                  <a:lnTo>
                    <a:pt x="0" y="587197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/>
              <a:stretch>
                <a:fillRect/>
              </a:stretch>
            </a:blipFill>
          </p:spPr>
          <p:txBody>
            <a:bodyPr/>
            <a:lstStyle/>
            <a:p>
              <a:endParaRPr lang="pl-PL" sz="1200"/>
            </a:p>
          </p:txBody>
        </p:sp>
      </p:grpSp>
      <p:grpSp>
        <p:nvGrpSpPr>
          <p:cNvPr id="6" name="Group 6"/>
          <p:cNvGrpSpPr/>
          <p:nvPr/>
        </p:nvGrpSpPr>
        <p:grpSpPr>
          <a:xfrm>
            <a:off x="2075339" y="0"/>
            <a:ext cx="9222216" cy="2041093"/>
            <a:chOff x="0" y="0"/>
            <a:chExt cx="18444432" cy="4082186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18444432" cy="4082186"/>
            </a:xfrm>
            <a:custGeom>
              <a:avLst/>
              <a:gdLst/>
              <a:ahLst/>
              <a:cxnLst/>
              <a:rect l="l" t="t" r="r" b="b"/>
              <a:pathLst>
                <a:path w="18444432" h="4082186">
                  <a:moveTo>
                    <a:pt x="0" y="0"/>
                  </a:moveTo>
                  <a:lnTo>
                    <a:pt x="18444432" y="0"/>
                  </a:lnTo>
                  <a:lnTo>
                    <a:pt x="18444432" y="4082186"/>
                  </a:lnTo>
                  <a:lnTo>
                    <a:pt x="0" y="4082186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</p:spPr>
          <p:txBody>
            <a:bodyPr/>
            <a:lstStyle/>
            <a:p>
              <a:endParaRPr lang="pl-PL" sz="1200"/>
            </a:p>
          </p:txBody>
        </p:sp>
        <p:sp>
          <p:nvSpPr>
            <p:cNvPr id="8" name="TextBox 8"/>
            <p:cNvSpPr txBox="1"/>
            <p:nvPr/>
          </p:nvSpPr>
          <p:spPr>
            <a:xfrm>
              <a:off x="0" y="76200"/>
              <a:ext cx="18444432" cy="4005986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>
                <a:lnSpc>
                  <a:spcPts val="4752"/>
                </a:lnSpc>
              </a:pPr>
              <a:endParaRPr sz="1200" dirty="0"/>
            </a:p>
            <a:p>
              <a:pPr>
                <a:lnSpc>
                  <a:spcPts val="4752"/>
                </a:lnSpc>
              </a:pPr>
              <a:r>
                <a:rPr lang="pl-PL" sz="4400" b="1" spc="-6" dirty="0">
                  <a:solidFill>
                    <a:srgbClr val="000000"/>
                  </a:solidFill>
                  <a:latin typeface="PT Sans Bold"/>
                  <a:ea typeface="PT Sans Bold"/>
                  <a:cs typeface="PT Sans Bold"/>
                  <a:sym typeface="PT Sans Bold"/>
                </a:rPr>
                <a:t>Komponenty zintegrowanego systemu wsparcia</a:t>
              </a:r>
              <a:endParaRPr lang="en-US" sz="4400" b="1" spc="-6" dirty="0">
                <a:solidFill>
                  <a:srgbClr val="000000"/>
                </a:solidFill>
                <a:latin typeface="PT Sans Bold"/>
                <a:ea typeface="PT Sans Bold"/>
                <a:cs typeface="PT Sans Bold"/>
                <a:sym typeface="PT Sans Bold"/>
              </a:endParaRPr>
            </a:p>
          </p:txBody>
        </p:sp>
      </p:grpSp>
      <p:sp>
        <p:nvSpPr>
          <p:cNvPr id="9" name="TextBox 9"/>
          <p:cNvSpPr txBox="1"/>
          <p:nvPr/>
        </p:nvSpPr>
        <p:spPr>
          <a:xfrm>
            <a:off x="685800" y="2246926"/>
            <a:ext cx="10611755" cy="334072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457200" indent="-457200">
              <a:lnSpc>
                <a:spcPts val="4399"/>
              </a:lnSpc>
              <a:buFont typeface="Arial" panose="020B0604020202020204" pitchFamily="34" charset="0"/>
              <a:buChar char="•"/>
            </a:pPr>
            <a:r>
              <a:rPr lang="pl-PL" sz="2932" dirty="0">
                <a:solidFill>
                  <a:srgbClr val="000000"/>
                </a:solidFill>
                <a:latin typeface="PT Sans"/>
                <a:ea typeface="PT Sans"/>
                <a:cs typeface="PT Sans"/>
                <a:sym typeface="PT Sans"/>
              </a:rPr>
              <a:t>Stałe kanały komunikacji między wszystkimi zaangażowanymi osobami</a:t>
            </a:r>
          </a:p>
          <a:p>
            <a:pPr marL="457200" indent="-457200">
              <a:lnSpc>
                <a:spcPts val="4399"/>
              </a:lnSpc>
              <a:buFont typeface="Arial" panose="020B0604020202020204" pitchFamily="34" charset="0"/>
              <a:buChar char="•"/>
            </a:pPr>
            <a:r>
              <a:rPr lang="pl-PL" sz="2932" dirty="0">
                <a:solidFill>
                  <a:srgbClr val="000000"/>
                </a:solidFill>
                <a:latin typeface="PT Sans"/>
                <a:ea typeface="PT Sans"/>
                <a:cs typeface="PT Sans"/>
                <a:sym typeface="PT Sans"/>
              </a:rPr>
              <a:t>Wspólne planowanie i wyznaczanie celów</a:t>
            </a:r>
          </a:p>
          <a:p>
            <a:pPr marL="457200" indent="-457200">
              <a:lnSpc>
                <a:spcPts val="4399"/>
              </a:lnSpc>
              <a:buFont typeface="Arial" panose="020B0604020202020204" pitchFamily="34" charset="0"/>
              <a:buChar char="•"/>
            </a:pPr>
            <a:r>
              <a:rPr lang="pl-PL" sz="2932" dirty="0">
                <a:solidFill>
                  <a:srgbClr val="000000"/>
                </a:solidFill>
                <a:latin typeface="PT Sans"/>
                <a:ea typeface="PT Sans"/>
                <a:cs typeface="PT Sans"/>
                <a:sym typeface="PT Sans"/>
              </a:rPr>
              <a:t>Dzielenie się informacjami oraz monitorowanie postępów</a:t>
            </a:r>
          </a:p>
          <a:p>
            <a:pPr marL="457200" indent="-457200">
              <a:lnSpc>
                <a:spcPts val="4399"/>
              </a:lnSpc>
              <a:buFont typeface="Arial" panose="020B0604020202020204" pitchFamily="34" charset="0"/>
              <a:buChar char="•"/>
            </a:pPr>
            <a:r>
              <a:rPr lang="pl-PL" sz="2932" dirty="0">
                <a:solidFill>
                  <a:srgbClr val="000000"/>
                </a:solidFill>
                <a:latin typeface="PT Sans"/>
                <a:ea typeface="PT Sans"/>
                <a:cs typeface="PT Sans"/>
                <a:sym typeface="PT Sans"/>
              </a:rPr>
              <a:t>Mechanizmy rozwiązywania problemów i konfliktów</a:t>
            </a:r>
          </a:p>
          <a:p>
            <a:pPr marL="457200" indent="-457200">
              <a:lnSpc>
                <a:spcPts val="4399"/>
              </a:lnSpc>
              <a:buFont typeface="Arial" panose="020B0604020202020204" pitchFamily="34" charset="0"/>
              <a:buChar char="•"/>
            </a:pPr>
            <a:r>
              <a:rPr lang="pl-PL" sz="2932" dirty="0">
                <a:solidFill>
                  <a:srgbClr val="000000"/>
                </a:solidFill>
                <a:latin typeface="PT Sans"/>
                <a:ea typeface="PT Sans"/>
                <a:cs typeface="PT Sans"/>
                <a:sym typeface="PT Sans"/>
              </a:rPr>
              <a:t>Ciągły rozwój kompetencji zawodowych</a:t>
            </a:r>
            <a:endParaRPr lang="en-US" sz="2932" dirty="0">
              <a:solidFill>
                <a:srgbClr val="000000"/>
              </a:solidFill>
              <a:latin typeface="PT Sans"/>
              <a:ea typeface="PT Sans"/>
              <a:cs typeface="PT Sans"/>
              <a:sym typeface="PT Sans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94714" y="100769"/>
            <a:ext cx="11939998" cy="6665544"/>
            <a:chOff x="0" y="0"/>
            <a:chExt cx="23879996" cy="13331088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3879938" cy="13331062"/>
            </a:xfrm>
            <a:custGeom>
              <a:avLst/>
              <a:gdLst/>
              <a:ahLst/>
              <a:cxnLst/>
              <a:rect l="l" t="t" r="r" b="b"/>
              <a:pathLst>
                <a:path w="23879938" h="13331062">
                  <a:moveTo>
                    <a:pt x="2245106" y="0"/>
                  </a:moveTo>
                  <a:lnTo>
                    <a:pt x="23851363" y="0"/>
                  </a:lnTo>
                  <a:cubicBezTo>
                    <a:pt x="23867111" y="0"/>
                    <a:pt x="23879938" y="12827"/>
                    <a:pt x="23879938" y="28575"/>
                  </a:cubicBezTo>
                  <a:lnTo>
                    <a:pt x="23879938" y="11090148"/>
                  </a:lnTo>
                  <a:lnTo>
                    <a:pt x="23851363" y="11090148"/>
                  </a:lnTo>
                  <a:lnTo>
                    <a:pt x="23879938" y="11090148"/>
                  </a:lnTo>
                  <a:cubicBezTo>
                    <a:pt x="23879938" y="12327890"/>
                    <a:pt x="22874732" y="13331062"/>
                    <a:pt x="21634831" y="13331062"/>
                  </a:cubicBezTo>
                  <a:lnTo>
                    <a:pt x="21634831" y="13302487"/>
                  </a:lnTo>
                  <a:lnTo>
                    <a:pt x="21634831" y="13331062"/>
                  </a:lnTo>
                  <a:lnTo>
                    <a:pt x="28575" y="13331062"/>
                  </a:lnTo>
                  <a:cubicBezTo>
                    <a:pt x="12827" y="13331062"/>
                    <a:pt x="0" y="13318235"/>
                    <a:pt x="0" y="13302487"/>
                  </a:cubicBezTo>
                  <a:lnTo>
                    <a:pt x="0" y="2240915"/>
                  </a:lnTo>
                  <a:lnTo>
                    <a:pt x="28575" y="2240915"/>
                  </a:lnTo>
                  <a:lnTo>
                    <a:pt x="0" y="2240915"/>
                  </a:lnTo>
                  <a:cubicBezTo>
                    <a:pt x="0" y="1003300"/>
                    <a:pt x="1005205" y="0"/>
                    <a:pt x="2245106" y="0"/>
                  </a:cubicBezTo>
                  <a:cubicBezTo>
                    <a:pt x="2250567" y="0"/>
                    <a:pt x="2255901" y="1524"/>
                    <a:pt x="2260473" y="4572"/>
                  </a:cubicBezTo>
                  <a:lnTo>
                    <a:pt x="2245106" y="28575"/>
                  </a:lnTo>
                  <a:lnTo>
                    <a:pt x="2245106" y="0"/>
                  </a:lnTo>
                  <a:moveTo>
                    <a:pt x="2245106" y="57150"/>
                  </a:moveTo>
                  <a:cubicBezTo>
                    <a:pt x="2239645" y="57150"/>
                    <a:pt x="2234311" y="55626"/>
                    <a:pt x="2229739" y="52578"/>
                  </a:cubicBezTo>
                  <a:lnTo>
                    <a:pt x="2245106" y="28575"/>
                  </a:lnTo>
                  <a:lnTo>
                    <a:pt x="2245106" y="57150"/>
                  </a:lnTo>
                  <a:cubicBezTo>
                    <a:pt x="1036701" y="57150"/>
                    <a:pt x="57150" y="1034923"/>
                    <a:pt x="57150" y="2240915"/>
                  </a:cubicBezTo>
                  <a:lnTo>
                    <a:pt x="57150" y="13302487"/>
                  </a:lnTo>
                  <a:lnTo>
                    <a:pt x="28575" y="13302487"/>
                  </a:lnTo>
                  <a:lnTo>
                    <a:pt x="28575" y="13273912"/>
                  </a:lnTo>
                  <a:lnTo>
                    <a:pt x="21634831" y="13273912"/>
                  </a:lnTo>
                  <a:cubicBezTo>
                    <a:pt x="22843237" y="13273912"/>
                    <a:pt x="23822788" y="12296140"/>
                    <a:pt x="23822788" y="11090148"/>
                  </a:cubicBezTo>
                  <a:lnTo>
                    <a:pt x="23822788" y="28575"/>
                  </a:lnTo>
                  <a:lnTo>
                    <a:pt x="23851363" y="28575"/>
                  </a:lnTo>
                  <a:lnTo>
                    <a:pt x="23851363" y="57150"/>
                  </a:lnTo>
                  <a:lnTo>
                    <a:pt x="2245106" y="57150"/>
                  </a:lnTo>
                  <a:close/>
                </a:path>
              </a:pathLst>
            </a:custGeom>
            <a:solidFill>
              <a:srgbClr val="ED166D"/>
            </a:solidFill>
          </p:spPr>
          <p:txBody>
            <a:bodyPr/>
            <a:lstStyle/>
            <a:p>
              <a:endParaRPr lang="pl-PL" sz="1200"/>
            </a:p>
          </p:txBody>
        </p:sp>
      </p:grpSp>
      <p:grpSp>
        <p:nvGrpSpPr>
          <p:cNvPr id="4" name="Group 4"/>
          <p:cNvGrpSpPr>
            <a:grpSpLocks noChangeAspect="1"/>
          </p:cNvGrpSpPr>
          <p:nvPr/>
        </p:nvGrpSpPr>
        <p:grpSpPr>
          <a:xfrm>
            <a:off x="-343697" y="-282913"/>
            <a:ext cx="2935960" cy="2935960"/>
            <a:chOff x="0" y="0"/>
            <a:chExt cx="5871920" cy="5871920"/>
          </a:xfrm>
        </p:grpSpPr>
        <p:sp>
          <p:nvSpPr>
            <p:cNvPr id="5" name="Freeform 5" descr="Obraz zawierający Grafika, projekt graficzny, Czcionka, zrzut ekranu  Zawartość wygenerowana przez AI może być niepoprawna."/>
            <p:cNvSpPr/>
            <p:nvPr/>
          </p:nvSpPr>
          <p:spPr>
            <a:xfrm>
              <a:off x="0" y="0"/>
              <a:ext cx="5871972" cy="5871972"/>
            </a:xfrm>
            <a:custGeom>
              <a:avLst/>
              <a:gdLst/>
              <a:ahLst/>
              <a:cxnLst/>
              <a:rect l="l" t="t" r="r" b="b"/>
              <a:pathLst>
                <a:path w="5871972" h="5871972">
                  <a:moveTo>
                    <a:pt x="0" y="0"/>
                  </a:moveTo>
                  <a:lnTo>
                    <a:pt x="5871972" y="0"/>
                  </a:lnTo>
                  <a:lnTo>
                    <a:pt x="5871972" y="5871972"/>
                  </a:lnTo>
                  <a:lnTo>
                    <a:pt x="0" y="587197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/>
              <a:stretch>
                <a:fillRect/>
              </a:stretch>
            </a:blipFill>
          </p:spPr>
          <p:txBody>
            <a:bodyPr/>
            <a:lstStyle/>
            <a:p>
              <a:endParaRPr lang="pl-PL" sz="1200"/>
            </a:p>
          </p:txBody>
        </p:sp>
      </p:grpSp>
      <p:grpSp>
        <p:nvGrpSpPr>
          <p:cNvPr id="6" name="Group 6"/>
          <p:cNvGrpSpPr/>
          <p:nvPr/>
        </p:nvGrpSpPr>
        <p:grpSpPr>
          <a:xfrm>
            <a:off x="2075339" y="1"/>
            <a:ext cx="9222216" cy="1437843"/>
            <a:chOff x="0" y="0"/>
            <a:chExt cx="18444432" cy="2875686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18444432" cy="2875686"/>
            </a:xfrm>
            <a:custGeom>
              <a:avLst/>
              <a:gdLst/>
              <a:ahLst/>
              <a:cxnLst/>
              <a:rect l="l" t="t" r="r" b="b"/>
              <a:pathLst>
                <a:path w="18444432" h="2875686">
                  <a:moveTo>
                    <a:pt x="0" y="0"/>
                  </a:moveTo>
                  <a:lnTo>
                    <a:pt x="18444432" y="0"/>
                  </a:lnTo>
                  <a:lnTo>
                    <a:pt x="18444432" y="2875686"/>
                  </a:lnTo>
                  <a:lnTo>
                    <a:pt x="0" y="2875686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</p:spPr>
          <p:txBody>
            <a:bodyPr/>
            <a:lstStyle/>
            <a:p>
              <a:endParaRPr lang="pl-PL" sz="1200"/>
            </a:p>
          </p:txBody>
        </p:sp>
        <p:sp>
          <p:nvSpPr>
            <p:cNvPr id="8" name="TextBox 8"/>
            <p:cNvSpPr txBox="1"/>
            <p:nvPr/>
          </p:nvSpPr>
          <p:spPr>
            <a:xfrm>
              <a:off x="0" y="76200"/>
              <a:ext cx="18444432" cy="2799486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>
                <a:lnSpc>
                  <a:spcPts val="4752"/>
                </a:lnSpc>
              </a:pPr>
              <a:endParaRPr sz="1200" dirty="0"/>
            </a:p>
            <a:p>
              <a:pPr>
                <a:lnSpc>
                  <a:spcPts val="4752"/>
                </a:lnSpc>
              </a:pPr>
              <a:r>
                <a:rPr lang="pl-PL" sz="4400" b="1" spc="-6" dirty="0">
                  <a:solidFill>
                    <a:srgbClr val="000000"/>
                  </a:solidFill>
                  <a:latin typeface="PT Sans Bold"/>
                  <a:ea typeface="PT Sans Bold"/>
                  <a:cs typeface="PT Sans Bold"/>
                  <a:sym typeface="PT Sans Bold"/>
                </a:rPr>
                <a:t>Korzyści i wyzwania</a:t>
              </a:r>
              <a:endParaRPr lang="en-US" sz="4400" b="1" spc="-6" dirty="0">
                <a:solidFill>
                  <a:srgbClr val="000000"/>
                </a:solidFill>
                <a:latin typeface="PT Sans Bold"/>
                <a:ea typeface="PT Sans Bold"/>
                <a:cs typeface="PT Sans Bold"/>
                <a:sym typeface="PT Sans Bold"/>
              </a:endParaRPr>
            </a:p>
          </p:txBody>
        </p:sp>
      </p:grpSp>
      <p:sp>
        <p:nvSpPr>
          <p:cNvPr id="9" name="TextBox 9"/>
          <p:cNvSpPr txBox="1"/>
          <p:nvPr/>
        </p:nvSpPr>
        <p:spPr>
          <a:xfrm>
            <a:off x="685800" y="1898744"/>
            <a:ext cx="10611755" cy="43676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299"/>
              </a:lnSpc>
            </a:pPr>
            <a:r>
              <a:rPr lang="pl-PL" sz="2865" b="1" dirty="0">
                <a:solidFill>
                  <a:srgbClr val="000000"/>
                </a:solidFill>
                <a:latin typeface="PT Sans Bold"/>
                <a:ea typeface="PT Sans Bold"/>
                <a:cs typeface="PT Sans Bold"/>
                <a:sym typeface="PT Sans Bold"/>
              </a:rPr>
              <a:t>Korzyści:</a:t>
            </a:r>
          </a:p>
          <a:p>
            <a:pPr>
              <a:lnSpc>
                <a:spcPts val="4299"/>
              </a:lnSpc>
            </a:pPr>
            <a:r>
              <a:rPr lang="pl-PL" sz="2865" dirty="0">
                <a:solidFill>
                  <a:srgbClr val="000000"/>
                </a:solidFill>
                <a:latin typeface="PT Sans" panose="020B0503020203020204" pitchFamily="34" charset="-18"/>
                <a:ea typeface="PT Sans Bold"/>
                <a:cs typeface="PT Sans Bold"/>
                <a:sym typeface="PT Sans Bold"/>
              </a:rPr>
              <a:t>Lepsze efekty rozwojowe dziecka</a:t>
            </a:r>
          </a:p>
          <a:p>
            <a:pPr>
              <a:lnSpc>
                <a:spcPts val="4299"/>
              </a:lnSpc>
            </a:pPr>
            <a:r>
              <a:rPr lang="pl-PL" sz="2865" dirty="0">
                <a:solidFill>
                  <a:srgbClr val="000000"/>
                </a:solidFill>
                <a:latin typeface="PT Sans" panose="020B0503020203020204" pitchFamily="34" charset="-18"/>
                <a:ea typeface="PT Sans Bold"/>
                <a:cs typeface="PT Sans Bold"/>
                <a:sym typeface="PT Sans Bold"/>
              </a:rPr>
              <a:t>Ograniczenie powielania działań </a:t>
            </a:r>
          </a:p>
          <a:p>
            <a:pPr>
              <a:lnSpc>
                <a:spcPts val="4299"/>
              </a:lnSpc>
            </a:pPr>
            <a:r>
              <a:rPr lang="pl-PL" sz="2865" dirty="0">
                <a:solidFill>
                  <a:srgbClr val="000000"/>
                </a:solidFill>
                <a:latin typeface="PT Sans" panose="020B0503020203020204" pitchFamily="34" charset="-18"/>
                <a:ea typeface="PT Sans Bold"/>
                <a:cs typeface="PT Sans Bold"/>
                <a:sym typeface="PT Sans Bold"/>
              </a:rPr>
              <a:t>Większa satysfakcja rodziny</a:t>
            </a:r>
          </a:p>
          <a:p>
            <a:pPr>
              <a:lnSpc>
                <a:spcPts val="4299"/>
              </a:lnSpc>
            </a:pPr>
            <a:r>
              <a:rPr lang="pl-PL" sz="2865" b="1" dirty="0">
                <a:solidFill>
                  <a:srgbClr val="000000"/>
                </a:solidFill>
                <a:latin typeface="PT Sans Bold"/>
                <a:ea typeface="PT Sans Bold"/>
                <a:cs typeface="PT Sans Bold"/>
                <a:sym typeface="PT Sans Bold"/>
              </a:rPr>
              <a:t>Wyzywania:</a:t>
            </a:r>
          </a:p>
          <a:p>
            <a:pPr>
              <a:lnSpc>
                <a:spcPts val="4299"/>
              </a:lnSpc>
            </a:pPr>
            <a:r>
              <a:rPr lang="pl-PL" sz="2865" dirty="0">
                <a:solidFill>
                  <a:srgbClr val="000000"/>
                </a:solidFill>
                <a:latin typeface="PT Sans" panose="020B0503020203020204" pitchFamily="34" charset="-18"/>
                <a:ea typeface="PT Sans Bold"/>
                <a:cs typeface="PT Sans Bold"/>
                <a:sym typeface="PT Sans Bold"/>
              </a:rPr>
              <a:t>Różne perspektywy i podejścia specjalistów</a:t>
            </a:r>
          </a:p>
          <a:p>
            <a:pPr>
              <a:lnSpc>
                <a:spcPts val="4299"/>
              </a:lnSpc>
            </a:pPr>
            <a:r>
              <a:rPr lang="pl-PL" sz="2865" dirty="0">
                <a:solidFill>
                  <a:srgbClr val="000000"/>
                </a:solidFill>
                <a:latin typeface="PT Sans" panose="020B0503020203020204" pitchFamily="34" charset="-18"/>
                <a:ea typeface="PT Sans Bold"/>
                <a:cs typeface="PT Sans Bold"/>
                <a:sym typeface="PT Sans Bold"/>
              </a:rPr>
              <a:t>Bariery organizacyjne (czas, zasoby)</a:t>
            </a:r>
          </a:p>
          <a:p>
            <a:pPr>
              <a:lnSpc>
                <a:spcPts val="4299"/>
              </a:lnSpc>
            </a:pPr>
            <a:r>
              <a:rPr lang="pl-PL" sz="2865" dirty="0">
                <a:solidFill>
                  <a:srgbClr val="000000"/>
                </a:solidFill>
                <a:latin typeface="PT Sans" panose="020B0503020203020204" pitchFamily="34" charset="-18"/>
                <a:ea typeface="PT Sans Bold"/>
                <a:cs typeface="PT Sans Bold"/>
                <a:sym typeface="PT Sans Bold"/>
              </a:rPr>
              <a:t>Trudności komunikacyjne</a:t>
            </a:r>
            <a:endParaRPr lang="en-US" sz="2865" dirty="0">
              <a:solidFill>
                <a:srgbClr val="000000"/>
              </a:solidFill>
              <a:latin typeface="PT Sans" panose="020B0503020203020204" pitchFamily="34" charset="-18"/>
              <a:ea typeface="PT Sans"/>
              <a:cs typeface="PT Sans"/>
              <a:sym typeface="PT Sans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685800" y="2781848"/>
            <a:ext cx="11131688" cy="157921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547"/>
              </a:lnSpc>
            </a:pPr>
            <a:r>
              <a:rPr lang="pl-PL" sz="1665" b="1" dirty="0">
                <a:solidFill>
                  <a:srgbClr val="756666"/>
                </a:solidFill>
                <a:latin typeface="Agrandir Bold"/>
                <a:ea typeface="Agrandir Bold"/>
                <a:cs typeface="Agrandir Bold"/>
                <a:sym typeface="Agrandir Bold"/>
              </a:rPr>
              <a:t>Niniejszy materiał dydaktyczny powstał w ramach przygotowania programu nauczania projektu:</a:t>
            </a:r>
          </a:p>
          <a:p>
            <a:pPr>
              <a:lnSpc>
                <a:spcPts val="2547"/>
              </a:lnSpc>
            </a:pPr>
            <a:r>
              <a:rPr lang="pl-PL" sz="1665" b="1" dirty="0">
                <a:solidFill>
                  <a:srgbClr val="756666"/>
                </a:solidFill>
                <a:latin typeface="Agrandir Bold"/>
                <a:ea typeface="Agrandir Bold"/>
                <a:cs typeface="Agrandir Bold"/>
                <a:sym typeface="Agrandir Bold"/>
              </a:rPr>
              <a:t>„</a:t>
            </a:r>
            <a:r>
              <a:rPr lang="pl-PL" sz="1665" b="1" dirty="0" err="1">
                <a:solidFill>
                  <a:srgbClr val="756666"/>
                </a:solidFill>
                <a:latin typeface="Agrandir Bold"/>
                <a:ea typeface="Agrandir Bold"/>
                <a:cs typeface="Agrandir Bold"/>
                <a:sym typeface="Agrandir Bold"/>
              </a:rPr>
              <a:t>Upskilling</a:t>
            </a:r>
            <a:r>
              <a:rPr lang="pl-PL" sz="1665" b="1" dirty="0">
                <a:solidFill>
                  <a:srgbClr val="756666"/>
                </a:solidFill>
                <a:latin typeface="Agrandir Bold"/>
                <a:ea typeface="Agrandir Bold"/>
                <a:cs typeface="Agrandir Bold"/>
                <a:sym typeface="Agrandir Bold"/>
              </a:rPr>
              <a:t> </a:t>
            </a:r>
            <a:r>
              <a:rPr lang="pl-PL" sz="1665" b="1" dirty="0" err="1">
                <a:solidFill>
                  <a:srgbClr val="756666"/>
                </a:solidFill>
                <a:latin typeface="Agrandir Bold"/>
                <a:ea typeface="Agrandir Bold"/>
                <a:cs typeface="Agrandir Bold"/>
                <a:sym typeface="Agrandir Bold"/>
              </a:rPr>
              <a:t>Preservice</a:t>
            </a:r>
            <a:r>
              <a:rPr lang="pl-PL" sz="1665" b="1" dirty="0">
                <a:solidFill>
                  <a:srgbClr val="756666"/>
                </a:solidFill>
                <a:latin typeface="Agrandir Bold"/>
                <a:ea typeface="Agrandir Bold"/>
                <a:cs typeface="Agrandir Bold"/>
                <a:sym typeface="Agrandir Bold"/>
              </a:rPr>
              <a:t> </a:t>
            </a:r>
            <a:r>
              <a:rPr lang="pl-PL" sz="1665" b="1" dirty="0" err="1">
                <a:solidFill>
                  <a:srgbClr val="756666"/>
                </a:solidFill>
                <a:latin typeface="Agrandir Bold"/>
                <a:ea typeface="Agrandir Bold"/>
                <a:cs typeface="Agrandir Bold"/>
                <a:sym typeface="Agrandir Bold"/>
              </a:rPr>
              <a:t>Teachers</a:t>
            </a:r>
            <a:r>
              <a:rPr lang="pl-PL" sz="1665" b="1" dirty="0">
                <a:solidFill>
                  <a:srgbClr val="756666"/>
                </a:solidFill>
                <a:latin typeface="Agrandir Bold"/>
                <a:ea typeface="Agrandir Bold"/>
                <a:cs typeface="Agrandir Bold"/>
                <a:sym typeface="Agrandir Bold"/>
              </a:rPr>
              <a:t> to </a:t>
            </a:r>
            <a:r>
              <a:rPr lang="pl-PL" sz="1665" b="1" dirty="0" err="1">
                <a:solidFill>
                  <a:srgbClr val="756666"/>
                </a:solidFill>
                <a:latin typeface="Agrandir Bold"/>
                <a:ea typeface="Agrandir Bold"/>
                <a:cs typeface="Agrandir Bold"/>
                <a:sym typeface="Agrandir Bold"/>
              </a:rPr>
              <a:t>Support</a:t>
            </a:r>
            <a:r>
              <a:rPr lang="pl-PL" sz="1665" b="1" dirty="0">
                <a:solidFill>
                  <a:srgbClr val="756666"/>
                </a:solidFill>
                <a:latin typeface="Agrandir Bold"/>
                <a:ea typeface="Agrandir Bold"/>
                <a:cs typeface="Agrandir Bold"/>
                <a:sym typeface="Agrandir Bold"/>
              </a:rPr>
              <a:t> Young </a:t>
            </a:r>
            <a:r>
              <a:rPr lang="pl-PL" sz="1665" b="1" dirty="0" err="1">
                <a:solidFill>
                  <a:srgbClr val="756666"/>
                </a:solidFill>
                <a:latin typeface="Agrandir Bold"/>
                <a:ea typeface="Agrandir Bold"/>
                <a:cs typeface="Agrandir Bold"/>
                <a:sym typeface="Agrandir Bold"/>
              </a:rPr>
              <a:t>Children</a:t>
            </a:r>
            <a:r>
              <a:rPr lang="pl-PL" sz="1665" b="1" dirty="0">
                <a:solidFill>
                  <a:srgbClr val="756666"/>
                </a:solidFill>
                <a:latin typeface="Agrandir Bold"/>
                <a:ea typeface="Agrandir Bold"/>
                <a:cs typeface="Agrandir Bold"/>
                <a:sym typeface="Agrandir Bold"/>
              </a:rPr>
              <a:t> with </a:t>
            </a:r>
            <a:r>
              <a:rPr lang="pl-PL" sz="1665" b="1" dirty="0" err="1">
                <a:solidFill>
                  <a:srgbClr val="756666"/>
                </a:solidFill>
                <a:latin typeface="Agrandir Bold"/>
                <a:ea typeface="Agrandir Bold"/>
                <a:cs typeface="Agrandir Bold"/>
                <a:sym typeface="Agrandir Bold"/>
              </a:rPr>
              <a:t>Autism</a:t>
            </a:r>
            <a:r>
              <a:rPr lang="pl-PL" sz="1665" b="1" dirty="0">
                <a:solidFill>
                  <a:srgbClr val="756666"/>
                </a:solidFill>
                <a:latin typeface="Agrandir Bold"/>
                <a:ea typeface="Agrandir Bold"/>
                <a:cs typeface="Agrandir Bold"/>
                <a:sym typeface="Agrandir Bold"/>
              </a:rPr>
              <a:t> Spectrum </a:t>
            </a:r>
            <a:r>
              <a:rPr lang="pl-PL" sz="1665" b="1" dirty="0" err="1">
                <a:solidFill>
                  <a:srgbClr val="756666"/>
                </a:solidFill>
                <a:latin typeface="Agrandir Bold"/>
                <a:ea typeface="Agrandir Bold"/>
                <a:cs typeface="Agrandir Bold"/>
                <a:sym typeface="Agrandir Bold"/>
              </a:rPr>
              <a:t>Disorder</a:t>
            </a:r>
            <a:r>
              <a:rPr lang="pl-PL" sz="1665" b="1" dirty="0">
                <a:solidFill>
                  <a:srgbClr val="756666"/>
                </a:solidFill>
                <a:latin typeface="Agrandir Bold"/>
                <a:ea typeface="Agrandir Bold"/>
                <a:cs typeface="Agrandir Bold"/>
                <a:sym typeface="Agrandir Bold"/>
              </a:rPr>
              <a:t> </a:t>
            </a:r>
            <a:r>
              <a:rPr lang="pl-PL" sz="1665" b="1" dirty="0" err="1">
                <a:solidFill>
                  <a:srgbClr val="756666"/>
                </a:solidFill>
                <a:latin typeface="Agrandir Bold"/>
                <a:ea typeface="Agrandir Bold"/>
                <a:cs typeface="Agrandir Bold"/>
                <a:sym typeface="Agrandir Bold"/>
              </a:rPr>
              <a:t>through</a:t>
            </a:r>
            <a:r>
              <a:rPr lang="pl-PL" sz="1665" b="1" dirty="0">
                <a:solidFill>
                  <a:srgbClr val="756666"/>
                </a:solidFill>
                <a:latin typeface="Agrandir Bold"/>
                <a:ea typeface="Agrandir Bold"/>
                <a:cs typeface="Agrandir Bold"/>
                <a:sym typeface="Agrandir Bold"/>
              </a:rPr>
              <a:t> Digital </a:t>
            </a:r>
            <a:r>
              <a:rPr lang="pl-PL" sz="1665" b="1" dirty="0" err="1">
                <a:solidFill>
                  <a:srgbClr val="756666"/>
                </a:solidFill>
                <a:latin typeface="Agrandir Bold"/>
                <a:ea typeface="Agrandir Bold"/>
                <a:cs typeface="Agrandir Bold"/>
                <a:sym typeface="Agrandir Bold"/>
              </a:rPr>
              <a:t>Social</a:t>
            </a:r>
            <a:r>
              <a:rPr lang="pl-PL" sz="1665" b="1" dirty="0">
                <a:solidFill>
                  <a:srgbClr val="756666"/>
                </a:solidFill>
                <a:latin typeface="Agrandir Bold"/>
                <a:ea typeface="Agrandir Bold"/>
                <a:cs typeface="Agrandir Bold"/>
                <a:sym typeface="Agrandir Bold"/>
              </a:rPr>
              <a:t> </a:t>
            </a:r>
            <a:r>
              <a:rPr lang="pl-PL" sz="1665" b="1" dirty="0" err="1">
                <a:solidFill>
                  <a:srgbClr val="756666"/>
                </a:solidFill>
                <a:latin typeface="Agrandir Bold"/>
                <a:ea typeface="Agrandir Bold"/>
                <a:cs typeface="Agrandir Bold"/>
                <a:sym typeface="Agrandir Bold"/>
              </a:rPr>
              <a:t>Stories</a:t>
            </a:r>
            <a:r>
              <a:rPr lang="pl-PL" sz="1665" b="1" dirty="0">
                <a:solidFill>
                  <a:srgbClr val="756666"/>
                </a:solidFill>
                <a:latin typeface="Agrandir Bold"/>
                <a:ea typeface="Agrandir Bold"/>
                <a:cs typeface="Agrandir Bold"/>
                <a:sym typeface="Agrandir Bold"/>
              </a:rPr>
              <a:t>”</a:t>
            </a:r>
          </a:p>
          <a:p>
            <a:pPr>
              <a:lnSpc>
                <a:spcPts val="2547"/>
              </a:lnSpc>
            </a:pPr>
            <a:r>
              <a:rPr lang="pl-PL" sz="1665" b="1" dirty="0">
                <a:solidFill>
                  <a:srgbClr val="756666"/>
                </a:solidFill>
                <a:latin typeface="Agrandir Bold"/>
                <a:ea typeface="Agrandir Bold"/>
                <a:cs typeface="Agrandir Bold"/>
                <a:sym typeface="Agrandir Bold"/>
              </a:rPr>
              <a:t>(Numer projektu: 2024-1-PL01-KA220-HED-000246304), współfinansowanego przez Unię Europejską.</a:t>
            </a:r>
          </a:p>
          <a:p>
            <a:pPr>
              <a:lnSpc>
                <a:spcPts val="2547"/>
              </a:lnSpc>
            </a:pPr>
            <a:r>
              <a:rPr lang="pl-PL" sz="1665" b="1" dirty="0">
                <a:solidFill>
                  <a:srgbClr val="756666"/>
                </a:solidFill>
                <a:latin typeface="Agrandir Bold"/>
                <a:ea typeface="Agrandir Bold"/>
                <a:cs typeface="Agrandir Bold"/>
                <a:sym typeface="Agrandir Bold"/>
              </a:rPr>
              <a:t>Poglądy i opinie wyrażone w publikacji są wyłącznie opiniami autorów i nie odzwierciedlają oficjalnego stanowiska Unii Europejskiej i EACEA. Unia Europejska ani organ finansujący nie ponoszą odpowiedzialności za treść.</a:t>
            </a:r>
          </a:p>
        </p:txBody>
      </p:sp>
      <p:grpSp>
        <p:nvGrpSpPr>
          <p:cNvPr id="3" name="Group 3"/>
          <p:cNvGrpSpPr/>
          <p:nvPr/>
        </p:nvGrpSpPr>
        <p:grpSpPr>
          <a:xfrm>
            <a:off x="685800" y="275676"/>
            <a:ext cx="3370994" cy="707356"/>
            <a:chOff x="0" y="0"/>
            <a:chExt cx="6741988" cy="1414712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6742049" cy="1414653"/>
            </a:xfrm>
            <a:custGeom>
              <a:avLst/>
              <a:gdLst/>
              <a:ahLst/>
              <a:cxnLst/>
              <a:rect l="l" t="t" r="r" b="b"/>
              <a:pathLst>
                <a:path w="6742049" h="1414653">
                  <a:moveTo>
                    <a:pt x="0" y="0"/>
                  </a:moveTo>
                  <a:lnTo>
                    <a:pt x="6742049" y="0"/>
                  </a:lnTo>
                  <a:lnTo>
                    <a:pt x="6742049" y="1414653"/>
                  </a:lnTo>
                  <a:lnTo>
                    <a:pt x="0" y="14146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/>
              <a:stretch>
                <a:fillRect b="-4"/>
              </a:stretch>
            </a:blipFill>
          </p:spPr>
          <p:txBody>
            <a:bodyPr/>
            <a:lstStyle/>
            <a:p>
              <a:endParaRPr lang="pl-PL" sz="1200"/>
            </a:p>
          </p:txBody>
        </p:sp>
      </p:grpSp>
      <p:grpSp>
        <p:nvGrpSpPr>
          <p:cNvPr id="5" name="Group 5"/>
          <p:cNvGrpSpPr/>
          <p:nvPr/>
        </p:nvGrpSpPr>
        <p:grpSpPr>
          <a:xfrm>
            <a:off x="4732617" y="5653422"/>
            <a:ext cx="1899523" cy="736065"/>
            <a:chOff x="0" y="0"/>
            <a:chExt cx="3799046" cy="1472130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3799078" cy="1472184"/>
            </a:xfrm>
            <a:custGeom>
              <a:avLst/>
              <a:gdLst/>
              <a:ahLst/>
              <a:cxnLst/>
              <a:rect l="l" t="t" r="r" b="b"/>
              <a:pathLst>
                <a:path w="3799078" h="1472184">
                  <a:moveTo>
                    <a:pt x="0" y="0"/>
                  </a:moveTo>
                  <a:lnTo>
                    <a:pt x="3799078" y="0"/>
                  </a:lnTo>
                  <a:lnTo>
                    <a:pt x="3799078" y="1472184"/>
                  </a:lnTo>
                  <a:lnTo>
                    <a:pt x="0" y="147218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/>
              <a:stretch>
                <a:fillRect t="-212" b="-208"/>
              </a:stretch>
            </a:blipFill>
          </p:spPr>
          <p:txBody>
            <a:bodyPr/>
            <a:lstStyle/>
            <a:p>
              <a:endParaRPr lang="pl-PL" sz="1200"/>
            </a:p>
          </p:txBody>
        </p:sp>
      </p:grpSp>
      <p:grpSp>
        <p:nvGrpSpPr>
          <p:cNvPr id="7" name="Group 7"/>
          <p:cNvGrpSpPr/>
          <p:nvPr/>
        </p:nvGrpSpPr>
        <p:grpSpPr>
          <a:xfrm>
            <a:off x="6638115" y="5672251"/>
            <a:ext cx="2181535" cy="622647"/>
            <a:chOff x="0" y="0"/>
            <a:chExt cx="4363070" cy="1245294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4363085" cy="1245235"/>
            </a:xfrm>
            <a:custGeom>
              <a:avLst/>
              <a:gdLst/>
              <a:ahLst/>
              <a:cxnLst/>
              <a:rect l="l" t="t" r="r" b="b"/>
              <a:pathLst>
                <a:path w="4363085" h="1245235">
                  <a:moveTo>
                    <a:pt x="0" y="0"/>
                  </a:moveTo>
                  <a:lnTo>
                    <a:pt x="4363085" y="0"/>
                  </a:lnTo>
                  <a:lnTo>
                    <a:pt x="4363085" y="1245235"/>
                  </a:lnTo>
                  <a:lnTo>
                    <a:pt x="0" y="1245235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/>
              <a:stretch>
                <a:fillRect t="-143" b="-148"/>
              </a:stretch>
            </a:blipFill>
          </p:spPr>
          <p:txBody>
            <a:bodyPr/>
            <a:lstStyle/>
            <a:p>
              <a:endParaRPr lang="pl-PL" sz="1200"/>
            </a:p>
          </p:txBody>
        </p:sp>
      </p:grpSp>
      <p:grpSp>
        <p:nvGrpSpPr>
          <p:cNvPr id="9" name="Group 9"/>
          <p:cNvGrpSpPr/>
          <p:nvPr/>
        </p:nvGrpSpPr>
        <p:grpSpPr>
          <a:xfrm>
            <a:off x="1804358" y="5614644"/>
            <a:ext cx="742261" cy="800921"/>
            <a:chOff x="0" y="0"/>
            <a:chExt cx="1484522" cy="1601842"/>
          </a:xfrm>
        </p:grpSpPr>
        <p:sp>
          <p:nvSpPr>
            <p:cNvPr id="10" name="Freeform 10"/>
            <p:cNvSpPr/>
            <p:nvPr/>
          </p:nvSpPr>
          <p:spPr>
            <a:xfrm>
              <a:off x="0" y="0"/>
              <a:ext cx="1484503" cy="1601851"/>
            </a:xfrm>
            <a:custGeom>
              <a:avLst/>
              <a:gdLst/>
              <a:ahLst/>
              <a:cxnLst/>
              <a:rect l="l" t="t" r="r" b="b"/>
              <a:pathLst>
                <a:path w="1484503" h="1601851">
                  <a:moveTo>
                    <a:pt x="0" y="0"/>
                  </a:moveTo>
                  <a:lnTo>
                    <a:pt x="1484503" y="0"/>
                  </a:lnTo>
                  <a:lnTo>
                    <a:pt x="1484503" y="1601851"/>
                  </a:lnTo>
                  <a:lnTo>
                    <a:pt x="0" y="160185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/>
              <a:stretch>
                <a:fillRect l="-152" r="-153"/>
              </a:stretch>
            </a:blipFill>
          </p:spPr>
          <p:txBody>
            <a:bodyPr/>
            <a:lstStyle/>
            <a:p>
              <a:endParaRPr lang="pl-PL" sz="1200"/>
            </a:p>
          </p:txBody>
        </p:sp>
      </p:grpSp>
      <p:grpSp>
        <p:nvGrpSpPr>
          <p:cNvPr id="11" name="Group 11"/>
          <p:cNvGrpSpPr/>
          <p:nvPr/>
        </p:nvGrpSpPr>
        <p:grpSpPr>
          <a:xfrm>
            <a:off x="3760785" y="5614644"/>
            <a:ext cx="870983" cy="800921"/>
            <a:chOff x="0" y="0"/>
            <a:chExt cx="1741966" cy="1601842"/>
          </a:xfrm>
        </p:grpSpPr>
        <p:sp>
          <p:nvSpPr>
            <p:cNvPr id="12" name="Freeform 12"/>
            <p:cNvSpPr/>
            <p:nvPr/>
          </p:nvSpPr>
          <p:spPr>
            <a:xfrm>
              <a:off x="0" y="0"/>
              <a:ext cx="1741932" cy="1601851"/>
            </a:xfrm>
            <a:custGeom>
              <a:avLst/>
              <a:gdLst/>
              <a:ahLst/>
              <a:cxnLst/>
              <a:rect l="l" t="t" r="r" b="b"/>
              <a:pathLst>
                <a:path w="1741932" h="1601851">
                  <a:moveTo>
                    <a:pt x="0" y="0"/>
                  </a:moveTo>
                  <a:lnTo>
                    <a:pt x="1741932" y="0"/>
                  </a:lnTo>
                  <a:lnTo>
                    <a:pt x="1741932" y="1601851"/>
                  </a:lnTo>
                  <a:lnTo>
                    <a:pt x="0" y="160185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6"/>
              <a:stretch>
                <a:fillRect l="-68" r="-70"/>
              </a:stretch>
            </a:blipFill>
          </p:spPr>
          <p:txBody>
            <a:bodyPr/>
            <a:lstStyle/>
            <a:p>
              <a:endParaRPr lang="pl-PL" sz="1200"/>
            </a:p>
          </p:txBody>
        </p:sp>
      </p:grpSp>
      <p:grpSp>
        <p:nvGrpSpPr>
          <p:cNvPr id="13" name="Group 13"/>
          <p:cNvGrpSpPr/>
          <p:nvPr/>
        </p:nvGrpSpPr>
        <p:grpSpPr>
          <a:xfrm>
            <a:off x="2757016" y="5614644"/>
            <a:ext cx="795617" cy="800921"/>
            <a:chOff x="0" y="0"/>
            <a:chExt cx="1591234" cy="1601842"/>
          </a:xfrm>
        </p:grpSpPr>
        <p:sp>
          <p:nvSpPr>
            <p:cNvPr id="14" name="Freeform 14"/>
            <p:cNvSpPr/>
            <p:nvPr/>
          </p:nvSpPr>
          <p:spPr>
            <a:xfrm>
              <a:off x="0" y="0"/>
              <a:ext cx="1591183" cy="1601851"/>
            </a:xfrm>
            <a:custGeom>
              <a:avLst/>
              <a:gdLst/>
              <a:ahLst/>
              <a:cxnLst/>
              <a:rect l="l" t="t" r="r" b="b"/>
              <a:pathLst>
                <a:path w="1591183" h="1601851">
                  <a:moveTo>
                    <a:pt x="0" y="0"/>
                  </a:moveTo>
                  <a:lnTo>
                    <a:pt x="1591183" y="0"/>
                  </a:lnTo>
                  <a:lnTo>
                    <a:pt x="1591183" y="1601851"/>
                  </a:lnTo>
                  <a:lnTo>
                    <a:pt x="0" y="160185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7"/>
              <a:stretch>
                <a:fillRect r="-3"/>
              </a:stretch>
            </a:blipFill>
          </p:spPr>
          <p:txBody>
            <a:bodyPr/>
            <a:lstStyle/>
            <a:p>
              <a:endParaRPr lang="pl-PL" sz="1200"/>
            </a:p>
          </p:txBody>
        </p:sp>
      </p:grpSp>
      <p:grpSp>
        <p:nvGrpSpPr>
          <p:cNvPr id="15" name="Group 15"/>
          <p:cNvGrpSpPr/>
          <p:nvPr/>
        </p:nvGrpSpPr>
        <p:grpSpPr>
          <a:xfrm>
            <a:off x="8889124" y="5772020"/>
            <a:ext cx="1498518" cy="486168"/>
            <a:chOff x="0" y="0"/>
            <a:chExt cx="2997036" cy="972336"/>
          </a:xfrm>
        </p:grpSpPr>
        <p:sp>
          <p:nvSpPr>
            <p:cNvPr id="16" name="Freeform 16"/>
            <p:cNvSpPr/>
            <p:nvPr/>
          </p:nvSpPr>
          <p:spPr>
            <a:xfrm>
              <a:off x="0" y="0"/>
              <a:ext cx="2997073" cy="972312"/>
            </a:xfrm>
            <a:custGeom>
              <a:avLst/>
              <a:gdLst/>
              <a:ahLst/>
              <a:cxnLst/>
              <a:rect l="l" t="t" r="r" b="b"/>
              <a:pathLst>
                <a:path w="2997073" h="972312">
                  <a:moveTo>
                    <a:pt x="0" y="0"/>
                  </a:moveTo>
                  <a:lnTo>
                    <a:pt x="2997073" y="0"/>
                  </a:lnTo>
                  <a:lnTo>
                    <a:pt x="2997073" y="972312"/>
                  </a:lnTo>
                  <a:lnTo>
                    <a:pt x="0" y="97231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8"/>
              <a:stretch>
                <a:fillRect t="-138" r="1" b="-141"/>
              </a:stretch>
            </a:blipFill>
          </p:spPr>
          <p:txBody>
            <a:bodyPr/>
            <a:lstStyle/>
            <a:p>
              <a:endParaRPr lang="pl-PL" sz="1200"/>
            </a:p>
          </p:txBody>
        </p:sp>
      </p:grpSp>
      <p:sp>
        <p:nvSpPr>
          <p:cNvPr id="17" name="TextBox 17"/>
          <p:cNvSpPr txBox="1"/>
          <p:nvPr/>
        </p:nvSpPr>
        <p:spPr>
          <a:xfrm>
            <a:off x="685800" y="1274782"/>
            <a:ext cx="8252913" cy="96180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7520"/>
              </a:lnSpc>
            </a:pPr>
            <a:r>
              <a:rPr lang="en-US" sz="6266" b="1">
                <a:solidFill>
                  <a:srgbClr val="000000"/>
                </a:solidFill>
                <a:latin typeface="Agrandir Bold"/>
                <a:ea typeface="Agrandir Bold"/>
                <a:cs typeface="Agrandir Bold"/>
                <a:sym typeface="Agrandir Bold"/>
              </a:rPr>
              <a:t>EARLY-ASD</a:t>
            </a:r>
          </a:p>
        </p:txBody>
      </p:sp>
      <p:grpSp>
        <p:nvGrpSpPr>
          <p:cNvPr id="18" name="Group 18"/>
          <p:cNvGrpSpPr/>
          <p:nvPr/>
        </p:nvGrpSpPr>
        <p:grpSpPr>
          <a:xfrm>
            <a:off x="10451958" y="-298592"/>
            <a:ext cx="1968784" cy="1968784"/>
            <a:chOff x="0" y="0"/>
            <a:chExt cx="3937568" cy="3937568"/>
          </a:xfrm>
        </p:grpSpPr>
        <p:sp>
          <p:nvSpPr>
            <p:cNvPr id="19" name="Freeform 19"/>
            <p:cNvSpPr/>
            <p:nvPr/>
          </p:nvSpPr>
          <p:spPr>
            <a:xfrm>
              <a:off x="0" y="0"/>
              <a:ext cx="3937508" cy="3937508"/>
            </a:xfrm>
            <a:custGeom>
              <a:avLst/>
              <a:gdLst/>
              <a:ahLst/>
              <a:cxnLst/>
              <a:rect l="l" t="t" r="r" b="b"/>
              <a:pathLst>
                <a:path w="3937508" h="3937508">
                  <a:moveTo>
                    <a:pt x="0" y="0"/>
                  </a:moveTo>
                  <a:lnTo>
                    <a:pt x="3937508" y="0"/>
                  </a:lnTo>
                  <a:lnTo>
                    <a:pt x="3937508" y="3937508"/>
                  </a:lnTo>
                  <a:lnTo>
                    <a:pt x="0" y="393750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9"/>
              <a:stretch>
                <a:fillRect r="-1" b="-1"/>
              </a:stretch>
            </a:blipFill>
          </p:spPr>
          <p:txBody>
            <a:bodyPr/>
            <a:lstStyle/>
            <a:p>
              <a:endParaRPr lang="pl-PL" sz="1200"/>
            </a:p>
          </p:txBody>
        </p:sp>
      </p:grpSp>
      <p:grpSp>
        <p:nvGrpSpPr>
          <p:cNvPr id="20" name="Group 20"/>
          <p:cNvGrpSpPr/>
          <p:nvPr/>
        </p:nvGrpSpPr>
        <p:grpSpPr>
          <a:xfrm>
            <a:off x="94714" y="100769"/>
            <a:ext cx="11939998" cy="6665544"/>
            <a:chOff x="0" y="0"/>
            <a:chExt cx="23879996" cy="13331088"/>
          </a:xfrm>
        </p:grpSpPr>
        <p:sp>
          <p:nvSpPr>
            <p:cNvPr id="21" name="Freeform 21"/>
            <p:cNvSpPr/>
            <p:nvPr/>
          </p:nvSpPr>
          <p:spPr>
            <a:xfrm>
              <a:off x="0" y="0"/>
              <a:ext cx="23879938" cy="13331062"/>
            </a:xfrm>
            <a:custGeom>
              <a:avLst/>
              <a:gdLst/>
              <a:ahLst/>
              <a:cxnLst/>
              <a:rect l="l" t="t" r="r" b="b"/>
              <a:pathLst>
                <a:path w="23879938" h="13331062">
                  <a:moveTo>
                    <a:pt x="2245106" y="0"/>
                  </a:moveTo>
                  <a:lnTo>
                    <a:pt x="23851363" y="0"/>
                  </a:lnTo>
                  <a:cubicBezTo>
                    <a:pt x="23867111" y="0"/>
                    <a:pt x="23879938" y="12827"/>
                    <a:pt x="23879938" y="28575"/>
                  </a:cubicBezTo>
                  <a:lnTo>
                    <a:pt x="23879938" y="11090148"/>
                  </a:lnTo>
                  <a:lnTo>
                    <a:pt x="23851363" y="11090148"/>
                  </a:lnTo>
                  <a:lnTo>
                    <a:pt x="23879938" y="11090148"/>
                  </a:lnTo>
                  <a:cubicBezTo>
                    <a:pt x="23879938" y="12327890"/>
                    <a:pt x="22874732" y="13331062"/>
                    <a:pt x="21634831" y="13331062"/>
                  </a:cubicBezTo>
                  <a:lnTo>
                    <a:pt x="21634831" y="13302487"/>
                  </a:lnTo>
                  <a:lnTo>
                    <a:pt x="21634831" y="13331062"/>
                  </a:lnTo>
                  <a:lnTo>
                    <a:pt x="28575" y="13331062"/>
                  </a:lnTo>
                  <a:cubicBezTo>
                    <a:pt x="12827" y="13331062"/>
                    <a:pt x="0" y="13318235"/>
                    <a:pt x="0" y="13302487"/>
                  </a:cubicBezTo>
                  <a:lnTo>
                    <a:pt x="0" y="2240915"/>
                  </a:lnTo>
                  <a:lnTo>
                    <a:pt x="28575" y="2240915"/>
                  </a:lnTo>
                  <a:lnTo>
                    <a:pt x="0" y="2240915"/>
                  </a:lnTo>
                  <a:cubicBezTo>
                    <a:pt x="0" y="1003300"/>
                    <a:pt x="1005205" y="0"/>
                    <a:pt x="2245106" y="0"/>
                  </a:cubicBezTo>
                  <a:cubicBezTo>
                    <a:pt x="2250567" y="0"/>
                    <a:pt x="2255901" y="1524"/>
                    <a:pt x="2260473" y="4572"/>
                  </a:cubicBezTo>
                  <a:lnTo>
                    <a:pt x="2245106" y="28575"/>
                  </a:lnTo>
                  <a:lnTo>
                    <a:pt x="2245106" y="0"/>
                  </a:lnTo>
                  <a:moveTo>
                    <a:pt x="2245106" y="57150"/>
                  </a:moveTo>
                  <a:cubicBezTo>
                    <a:pt x="2239645" y="57150"/>
                    <a:pt x="2234311" y="55626"/>
                    <a:pt x="2229739" y="52578"/>
                  </a:cubicBezTo>
                  <a:lnTo>
                    <a:pt x="2245106" y="28575"/>
                  </a:lnTo>
                  <a:lnTo>
                    <a:pt x="2245106" y="57150"/>
                  </a:lnTo>
                  <a:cubicBezTo>
                    <a:pt x="1036701" y="57150"/>
                    <a:pt x="57150" y="1034923"/>
                    <a:pt x="57150" y="2240915"/>
                  </a:cubicBezTo>
                  <a:lnTo>
                    <a:pt x="57150" y="13302487"/>
                  </a:lnTo>
                  <a:lnTo>
                    <a:pt x="28575" y="13302487"/>
                  </a:lnTo>
                  <a:lnTo>
                    <a:pt x="28575" y="13273912"/>
                  </a:lnTo>
                  <a:lnTo>
                    <a:pt x="21634831" y="13273912"/>
                  </a:lnTo>
                  <a:cubicBezTo>
                    <a:pt x="22843237" y="13273912"/>
                    <a:pt x="23822788" y="12296140"/>
                    <a:pt x="23822788" y="11090148"/>
                  </a:cubicBezTo>
                  <a:lnTo>
                    <a:pt x="23822788" y="28575"/>
                  </a:lnTo>
                  <a:lnTo>
                    <a:pt x="23851363" y="28575"/>
                  </a:lnTo>
                  <a:lnTo>
                    <a:pt x="23851363" y="57150"/>
                  </a:lnTo>
                  <a:lnTo>
                    <a:pt x="2245106" y="57150"/>
                  </a:lnTo>
                  <a:close/>
                </a:path>
              </a:pathLst>
            </a:custGeom>
            <a:solidFill>
              <a:srgbClr val="ED166D"/>
            </a:solidFill>
          </p:spPr>
          <p:txBody>
            <a:bodyPr/>
            <a:lstStyle/>
            <a:p>
              <a:endParaRPr lang="pl-PL" sz="1200"/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Pakiet 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3858</TotalTime>
  <Words>279</Words>
  <Application>Microsoft Office PowerPoint</Application>
  <PresentationFormat>Panoramiczny</PresentationFormat>
  <Paragraphs>44</Paragraphs>
  <Slides>6</Slides>
  <Notes>0</Notes>
  <HiddenSlides>0</HiddenSlides>
  <MMClips>0</MMClips>
  <ScaleCrop>false</ScaleCrop>
  <HeadingPairs>
    <vt:vector size="6" baseType="variant">
      <vt:variant>
        <vt:lpstr>Używane czcionki</vt:lpstr>
      </vt:variant>
      <vt:variant>
        <vt:i4>10</vt:i4>
      </vt:variant>
      <vt:variant>
        <vt:lpstr>Motyw</vt:lpstr>
      </vt:variant>
      <vt:variant>
        <vt:i4>1</vt:i4>
      </vt:variant>
      <vt:variant>
        <vt:lpstr>Tytuły slajdów</vt:lpstr>
      </vt:variant>
      <vt:variant>
        <vt:i4>6</vt:i4>
      </vt:variant>
    </vt:vector>
  </HeadingPairs>
  <TitlesOfParts>
    <vt:vector size="17" baseType="lpstr">
      <vt:lpstr>Agrandir Bold</vt:lpstr>
      <vt:lpstr>Aptos</vt:lpstr>
      <vt:lpstr>Aptos Bold</vt:lpstr>
      <vt:lpstr>Aptos Display</vt:lpstr>
      <vt:lpstr>Arial</vt:lpstr>
      <vt:lpstr>Corbel</vt:lpstr>
      <vt:lpstr>Helvetica Bold</vt:lpstr>
      <vt:lpstr>Helvetica World Bold</vt:lpstr>
      <vt:lpstr>PT Sans</vt:lpstr>
      <vt:lpstr>PT Sans Bold</vt:lpstr>
      <vt:lpstr>Motyw pakietu Office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Agnieszka Siedler</dc:creator>
  <cp:lastModifiedBy>Agnieszka Siedler</cp:lastModifiedBy>
  <cp:revision>3</cp:revision>
  <dcterms:created xsi:type="dcterms:W3CDTF">2025-07-23T20:38:40Z</dcterms:created>
  <dcterms:modified xsi:type="dcterms:W3CDTF">2025-12-05T16:31:58Z</dcterms:modified>
</cp:coreProperties>
</file>