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438" r:id="rId3"/>
    <p:sldId id="439" r:id="rId4"/>
    <p:sldId id="440" r:id="rId5"/>
    <p:sldId id="441" r:id="rId6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91" d="100"/>
          <a:sy n="91" d="100"/>
        </p:scale>
        <p:origin x="333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gnieszka Siedler" userId="86246ee7ac6b8d5c" providerId="LiveId" clId="{3AF5682C-FCBB-4B25-8050-7F15C6DD4AE2}"/>
    <pc:docChg chg="modSld">
      <pc:chgData name="Agnieszka Siedler" userId="86246ee7ac6b8d5c" providerId="LiveId" clId="{3AF5682C-FCBB-4B25-8050-7F15C6DD4AE2}" dt="2025-12-05T16:27:24.214" v="8" actId="20577"/>
      <pc:docMkLst>
        <pc:docMk/>
      </pc:docMkLst>
      <pc:sldChg chg="modSp mod">
        <pc:chgData name="Agnieszka Siedler" userId="86246ee7ac6b8d5c" providerId="LiveId" clId="{3AF5682C-FCBB-4B25-8050-7F15C6DD4AE2}" dt="2025-12-05T16:27:24.214" v="8" actId="20577"/>
        <pc:sldMkLst>
          <pc:docMk/>
          <pc:sldMk cId="0" sldId="258"/>
        </pc:sldMkLst>
        <pc:spChg chg="mod">
          <ac:chgData name="Agnieszka Siedler" userId="86246ee7ac6b8d5c" providerId="LiveId" clId="{3AF5682C-FCBB-4B25-8050-7F15C6DD4AE2}" dt="2025-12-05T16:27:24.214" v="8" actId="20577"/>
          <ac:spMkLst>
            <pc:docMk/>
            <pc:sldMk cId="0" sldId="258"/>
            <ac:spMk id="1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F699290-6E53-0B37-6945-394DA7727F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BB10738B-8B9B-BF72-4393-94F193F15F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5DE3DB8-E7C1-00BD-0C76-CD98AE8FD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9661B-183D-4CA8-A9AE-8A6D373FC290}" type="datetimeFigureOut">
              <a:rPr lang="pl-PL" smtClean="0"/>
              <a:t>04.12.2025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1707480-D251-4593-662C-AA3872E57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36C5315-8019-C6CF-F0C8-C9E1FFE85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CB3AC-1543-4769-AD1D-3CEAFFF9FC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32875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CE71EB4-A0CE-8EFF-8E57-BB169FFA4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0E1DB893-8559-F46B-ECE7-FC6264A4B3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41E9735-D524-B55F-EBA6-4EA559A01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9661B-183D-4CA8-A9AE-8A6D373FC290}" type="datetimeFigureOut">
              <a:rPr lang="pl-PL" smtClean="0"/>
              <a:t>04.12.2025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C9CFD8F-BC84-7473-004F-C1A36F298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8DEDF10-2715-B429-9677-ED5CB0A016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CB3AC-1543-4769-AD1D-3CEAFFF9FC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24895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F82A873C-FFAA-B239-47C8-83DEA3DDF3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B11A7E44-76BF-0E8D-6A14-4BDC59BF24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62A4DA7-7C22-59C7-7ADA-3D4E2E15C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9661B-183D-4CA8-A9AE-8A6D373FC290}" type="datetimeFigureOut">
              <a:rPr lang="pl-PL" smtClean="0"/>
              <a:t>04.12.2025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EC702B9-2F0C-93E2-DF70-C6E9980D2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F10E84A-4E06-E8B8-F8F1-BCFF91970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CB3AC-1543-4769-AD1D-3CEAFFF9FC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42025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64F9DDF-F770-2520-F19D-28E5B8A06B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46DEA55-8456-407C-E034-A3434A6F2A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8C830C5-698E-5061-7688-DAB0A63E8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9661B-183D-4CA8-A9AE-8A6D373FC290}" type="datetimeFigureOut">
              <a:rPr lang="pl-PL" smtClean="0"/>
              <a:t>04.12.2025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EABB78F-4F41-C81F-8872-D4DEB81B5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F51673FF-DF82-4494-443D-6DB910BEF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CB3AC-1543-4769-AD1D-3CEAFFF9FC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92560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1E79106-786E-7AF6-77F1-B7EA16F68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30B681D0-5B91-75F6-7144-6DDDEC719C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B6BC562-EC7A-50B3-3383-A18F37846D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9661B-183D-4CA8-A9AE-8A6D373FC290}" type="datetimeFigureOut">
              <a:rPr lang="pl-PL" smtClean="0"/>
              <a:t>04.12.2025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76E09F6-D7BA-22B5-535E-8A167C67C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5ED7F0D-2877-0731-5A44-4C7171194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CB3AC-1543-4769-AD1D-3CEAFFF9FC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48846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9611373-7DA6-FD36-5F80-398E69E821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1F6ACEA-B6D3-7D68-A8E6-9561C59B30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50606723-5345-9DDF-2BC9-26222D4229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D7DBBDA-C40F-FD6E-27F8-BE759A401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9661B-183D-4CA8-A9AE-8A6D373FC290}" type="datetimeFigureOut">
              <a:rPr lang="pl-PL" smtClean="0"/>
              <a:t>04.12.2025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B6D3C8C-F0A4-773D-B00E-DB387FF18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4E7AB49A-E79F-70A2-B5E7-590A1FA01D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CB3AC-1543-4769-AD1D-3CEAFFF9FC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2129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43BB80A-F6B9-A9D0-C1C2-9005A1F66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73462E3E-C7C8-47F4-DF75-727DC4048A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9B5E325D-D4D9-DEBF-61FB-954A6C783E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20531616-3B67-360A-7ACE-1229F4A414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AC2A81E1-514F-1927-6959-318FAAC143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72D9452D-EE51-87FC-259A-087725373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9661B-183D-4CA8-A9AE-8A6D373FC290}" type="datetimeFigureOut">
              <a:rPr lang="pl-PL" smtClean="0"/>
              <a:t>04.12.2025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B6C677EB-890A-39AA-6F91-5F8EE5173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5C5B6DB5-70D0-E7A4-E93F-AD8BF8F2D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CB3AC-1543-4769-AD1D-3CEAFFF9FC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50998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31CE452-DC6E-3EE8-431E-4A2A8BD39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938013BC-185B-6551-E99B-3BFF17F30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9661B-183D-4CA8-A9AE-8A6D373FC290}" type="datetimeFigureOut">
              <a:rPr lang="pl-PL" smtClean="0"/>
              <a:t>04.12.2025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166260C6-9583-6342-248A-AA5050593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5AD55B8D-96E8-E18D-0BD8-479B943A2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CB3AC-1543-4769-AD1D-3CEAFFF9FC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02730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753D07F4-1F61-97C9-F251-9F1D101BA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9661B-183D-4CA8-A9AE-8A6D373FC290}" type="datetimeFigureOut">
              <a:rPr lang="pl-PL" smtClean="0"/>
              <a:t>04.12.2025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C488B447-9F19-6FE1-68E9-5DA40D5A8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58E76BA-1283-08EB-FC14-AE388DB64A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CB3AC-1543-4769-AD1D-3CEAFFF9FC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91670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33DEAA7-0AA0-0394-8C97-922D5C2FF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9677EA8-7E31-2C40-A9ED-FADCC227B0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CF2A7FF2-9F4E-5FB8-2B71-DB467937E6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CD29EDF5-AE51-C7BF-576D-7310E3FBA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9661B-183D-4CA8-A9AE-8A6D373FC290}" type="datetimeFigureOut">
              <a:rPr lang="pl-PL" smtClean="0"/>
              <a:t>04.12.2025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0DD09D8-3BAB-2F8B-9ABE-7797CEFC0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DB453CDB-6FE2-79F0-2279-F60574EB4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CB3AC-1543-4769-AD1D-3CEAFFF9FC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14796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7623D2-362A-B028-CA37-1DF1502FEB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5B491071-E159-FB32-38F0-7890FE335F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C6B576FA-A674-71F3-0A23-9A93058364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7D683E7A-8635-3984-197C-849CE2231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9661B-183D-4CA8-A9AE-8A6D373FC290}" type="datetimeFigureOut">
              <a:rPr lang="pl-PL" smtClean="0"/>
              <a:t>04.12.2025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C1F29C89-65EC-1D75-B8B6-14B9ABE35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2CC149D3-340C-80A1-7121-2C73A77BE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CB3AC-1543-4769-AD1D-3CEAFFF9FC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4993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7638EB2F-A15E-6DD8-9B94-CD05AAAE37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618AE956-1483-1393-7991-4C8A088B4A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EBFCC58-E1E2-71AA-EAA5-38C4EE26D6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D9661B-183D-4CA8-A9AE-8A6D373FC290}" type="datetimeFigureOut">
              <a:rPr lang="pl-PL" smtClean="0"/>
              <a:t>04.12.2025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EC4A5DE-ECA0-CDE6-4B1D-E5B39BECCD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A3AA10F-1C3C-99C1-93D4-078009E027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A0CB3AC-1543-4769-AD1D-3CEAFFF9FCA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29713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jpeg"/><Relationship Id="rId10" Type="http://schemas.openxmlformats.org/officeDocument/2006/relationships/image" Target="../media/image10.svg"/><Relationship Id="rId4" Type="http://schemas.openxmlformats.org/officeDocument/2006/relationships/image" Target="../media/image4.sv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Relationship Id="rId9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50135" y="417838"/>
            <a:ext cx="6344281" cy="1228032"/>
            <a:chOff x="0" y="0"/>
            <a:chExt cx="12688562" cy="245606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688562" cy="2456064"/>
            </a:xfrm>
            <a:custGeom>
              <a:avLst/>
              <a:gdLst/>
              <a:ahLst/>
              <a:cxnLst/>
              <a:rect l="l" t="t" r="r" b="b"/>
              <a:pathLst>
                <a:path w="12688562" h="2456064">
                  <a:moveTo>
                    <a:pt x="0" y="0"/>
                  </a:moveTo>
                  <a:lnTo>
                    <a:pt x="12688562" y="0"/>
                  </a:lnTo>
                  <a:lnTo>
                    <a:pt x="12688562" y="2456064"/>
                  </a:lnTo>
                  <a:lnTo>
                    <a:pt x="0" y="245606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38100"/>
              <a:ext cx="12688562" cy="2417964"/>
            </a:xfrm>
            <a:prstGeom prst="rect">
              <a:avLst/>
            </a:prstGeom>
          </p:spPr>
          <p:txBody>
            <a:bodyPr lIns="0" tIns="0" rIns="0" bIns="0" rtlCol="0" anchor="b"/>
            <a:lstStyle/>
            <a:p>
              <a:pPr>
                <a:lnSpc>
                  <a:spcPts val="1728"/>
                </a:lnSpc>
              </a:pPr>
              <a:r>
                <a:rPr lang="en-US" sz="1600" b="1" spc="175">
                  <a:solidFill>
                    <a:srgbClr val="000000"/>
                  </a:solidFill>
                  <a:latin typeface="Helvetica World Bold"/>
                  <a:ea typeface="Helvetica World Bold"/>
                  <a:cs typeface="Helvetica World Bold"/>
                  <a:sym typeface="Helvetica World Bold"/>
                </a:rPr>
                <a:t>UPSKILLING PRESERVICE TEACHERS TO SUPPORT YOUNG CHILDREN WITH AUTISM SPECTRUM DISORDER THROUGH DIGITAL SOCIAL STORIES</a:t>
              </a:r>
            </a:p>
            <a:p>
              <a:pPr>
                <a:lnSpc>
                  <a:spcPts val="1728"/>
                </a:lnSpc>
              </a:pPr>
              <a:endParaRPr lang="en-US" sz="1600" b="1" spc="175">
                <a:solidFill>
                  <a:srgbClr val="000000"/>
                </a:solidFill>
                <a:latin typeface="Helvetica World Bold"/>
                <a:ea typeface="Helvetica World Bold"/>
                <a:cs typeface="Helvetica World Bold"/>
                <a:sym typeface="Helvetica World Bold"/>
              </a:endParaRPr>
            </a:p>
            <a:p>
              <a:pPr>
                <a:lnSpc>
                  <a:spcPts val="1728"/>
                </a:lnSpc>
              </a:pPr>
              <a:r>
                <a:rPr lang="en-US" sz="1600" b="1" spc="75">
                  <a:solidFill>
                    <a:srgbClr val="000000"/>
                  </a:solidFill>
                  <a:latin typeface="Helvetica World Bold"/>
                  <a:ea typeface="Helvetica World Bold"/>
                  <a:cs typeface="Helvetica World Bold"/>
                  <a:sym typeface="Helvetica World Bold"/>
                </a:rPr>
                <a:t>2024-1-PL01-KA220-HED-000246304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9694959" y="-586375"/>
            <a:ext cx="2935960" cy="2935960"/>
            <a:chOff x="0" y="0"/>
            <a:chExt cx="5871920" cy="5871920"/>
          </a:xfrm>
        </p:grpSpPr>
        <p:sp>
          <p:nvSpPr>
            <p:cNvPr id="9" name="Freeform 9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6848918" y="503577"/>
            <a:ext cx="3506209" cy="756055"/>
            <a:chOff x="0" y="0"/>
            <a:chExt cx="7012418" cy="1512110"/>
          </a:xfrm>
        </p:grpSpPr>
        <p:sp>
          <p:nvSpPr>
            <p:cNvPr id="11" name="Freeform 11" descr="Obraz zawierający Jaskrawoniebieski, Czcionka, niebieskie, zrzut ekranu  Zawartość wygenerowana przez AI może być niepoprawna."/>
            <p:cNvSpPr/>
            <p:nvPr/>
          </p:nvSpPr>
          <p:spPr>
            <a:xfrm>
              <a:off x="0" y="0"/>
              <a:ext cx="7012432" cy="1512062"/>
            </a:xfrm>
            <a:custGeom>
              <a:avLst/>
              <a:gdLst/>
              <a:ahLst/>
              <a:cxnLst/>
              <a:rect l="l" t="t" r="r" b="b"/>
              <a:pathLst>
                <a:path w="7012432" h="1512062">
                  <a:moveTo>
                    <a:pt x="0" y="0"/>
                  </a:moveTo>
                  <a:lnTo>
                    <a:pt x="7012432" y="0"/>
                  </a:lnTo>
                  <a:lnTo>
                    <a:pt x="7012432" y="1512062"/>
                  </a:lnTo>
                  <a:lnTo>
                    <a:pt x="0" y="151206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b="-3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315298" y="5449984"/>
            <a:ext cx="3892962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19"/>
              </a:lnSpc>
            </a:pPr>
            <a:r>
              <a:rPr lang="pl-PL" sz="1600" b="1" dirty="0">
                <a:solidFill>
                  <a:srgbClr val="000000"/>
                </a:solidFill>
                <a:latin typeface="Aptos Bold"/>
                <a:ea typeface="Aptos Bold"/>
                <a:cs typeface="Aptos Bold"/>
                <a:sym typeface="Aptos Bold"/>
              </a:rPr>
              <a:t>Opracowanie</a:t>
            </a:r>
            <a:r>
              <a:rPr lang="en-US" sz="1600" b="1" dirty="0">
                <a:solidFill>
                  <a:srgbClr val="000000"/>
                </a:solidFill>
                <a:latin typeface="Aptos Bold"/>
                <a:ea typeface="Aptos Bold"/>
                <a:cs typeface="Aptos Bold"/>
                <a:sym typeface="Aptos Bold"/>
              </a:rPr>
              <a:t>:</a:t>
            </a:r>
          </a:p>
          <a:p>
            <a:pPr>
              <a:lnSpc>
                <a:spcPts val="1919"/>
              </a:lnSpc>
            </a:pPr>
            <a:r>
              <a:rPr lang="en-US" sz="1600" dirty="0">
                <a:solidFill>
                  <a:srgbClr val="000000"/>
                </a:solidFill>
                <a:latin typeface="Aptos"/>
                <a:ea typeface="Aptos"/>
                <a:cs typeface="Aptos"/>
                <a:sym typeface="Aptos"/>
              </a:rPr>
              <a:t>prof. dr hab. </a:t>
            </a:r>
            <a:r>
              <a:rPr lang="pl-PL" sz="1600" dirty="0">
                <a:solidFill>
                  <a:srgbClr val="000000"/>
                </a:solidFill>
                <a:latin typeface="Aptos"/>
                <a:ea typeface="Aptos"/>
                <a:cs typeface="Aptos"/>
                <a:sym typeface="Aptos"/>
              </a:rPr>
              <a:t>Joanna Madalińska-Michalak</a:t>
            </a:r>
            <a:endParaRPr lang="en-US" sz="1600" dirty="0">
              <a:solidFill>
                <a:srgbClr val="000000"/>
              </a:solidFill>
              <a:latin typeface="Aptos"/>
              <a:ea typeface="Aptos"/>
              <a:cs typeface="Aptos"/>
              <a:sym typeface="Apto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749972" y="3006068"/>
            <a:ext cx="9059918" cy="17298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pl-PL" sz="2933" b="1" dirty="0">
                <a:solidFill>
                  <a:srgbClr val="FC8C18"/>
                </a:solidFill>
                <a:latin typeface="Corbel" panose="020B0503020204020204" pitchFamily="34" charset="0"/>
                <a:ea typeface="Aptos"/>
                <a:cs typeface="Aptos"/>
                <a:sym typeface="Aptos"/>
              </a:rPr>
              <a:t>Cyfrowe historyjki społeczne we współpracy dom-szkoła</a:t>
            </a:r>
            <a:endParaRPr lang="en-US" sz="2933" b="1" dirty="0">
              <a:solidFill>
                <a:srgbClr val="FC8C18"/>
              </a:solidFill>
              <a:latin typeface="Corbel" panose="020B0503020204020204" pitchFamily="34" charset="0"/>
              <a:ea typeface="Aptos"/>
              <a:cs typeface="Aptos"/>
              <a:sym typeface="Aptos"/>
            </a:endParaRPr>
          </a:p>
          <a:p>
            <a:pPr algn="ctr">
              <a:lnSpc>
                <a:spcPts val="3360"/>
              </a:lnSpc>
            </a:pPr>
            <a:r>
              <a:rPr lang="pl-PL" sz="2133" dirty="0">
                <a:solidFill>
                  <a:srgbClr val="FC8C18"/>
                </a:solidFill>
                <a:latin typeface="Corbel" panose="020B0503020204020204" pitchFamily="34" charset="0"/>
                <a:ea typeface="Aptos"/>
                <a:cs typeface="Aptos"/>
                <a:sym typeface="Aptos"/>
              </a:rPr>
              <a:t>WARSZTATY</a:t>
            </a:r>
          </a:p>
          <a:p>
            <a:pPr algn="ctr">
              <a:lnSpc>
                <a:spcPts val="3360"/>
              </a:lnSpc>
            </a:pPr>
            <a:endParaRPr lang="en-US" sz="2933" b="1" dirty="0">
              <a:solidFill>
                <a:srgbClr val="FC8C18"/>
              </a:solidFill>
              <a:latin typeface="Corbel" panose="020B0503020204020204" pitchFamily="34" charset="0"/>
              <a:ea typeface="Aptos"/>
              <a:cs typeface="Aptos"/>
              <a:sym typeface="Aptos"/>
            </a:endParaRPr>
          </a:p>
          <a:p>
            <a:pPr algn="ctr">
              <a:lnSpc>
                <a:spcPts val="3360"/>
              </a:lnSpc>
            </a:pPr>
            <a:r>
              <a:rPr lang="pl-PL" sz="2400" dirty="0">
                <a:solidFill>
                  <a:srgbClr val="FC8C18"/>
                </a:solidFill>
                <a:latin typeface="Corbel" panose="020B0503020204020204" pitchFamily="34" charset="0"/>
                <a:ea typeface="Aptos"/>
                <a:cs typeface="Aptos"/>
                <a:sym typeface="Aptos"/>
              </a:rPr>
              <a:t>Załącznik E.4.1</a:t>
            </a:r>
            <a:r>
              <a:rPr lang="pl-PL" sz="2800" dirty="0">
                <a:solidFill>
                  <a:srgbClr val="FC8C18"/>
                </a:solidFill>
                <a:latin typeface="Corbel" panose="020B0503020204020204" pitchFamily="34" charset="0"/>
                <a:ea typeface="Aptos"/>
                <a:cs typeface="Aptos"/>
                <a:sym typeface="Aptos"/>
              </a:rPr>
              <a:t>.</a:t>
            </a:r>
            <a:endParaRPr lang="en-US" sz="2800" dirty="0">
              <a:solidFill>
                <a:srgbClr val="FC8C18"/>
              </a:solidFill>
              <a:latin typeface="Corbel" panose="020B0503020204020204" pitchFamily="34" charset="0"/>
              <a:ea typeface="Aptos"/>
              <a:cs typeface="Aptos"/>
              <a:sym typeface="Aptos"/>
            </a:endParaRPr>
          </a:p>
        </p:txBody>
      </p:sp>
      <p:sp>
        <p:nvSpPr>
          <p:cNvPr id="14" name="Podtytuł 2">
            <a:extLst>
              <a:ext uri="{FF2B5EF4-FFF2-40B4-BE49-F238E27FC236}">
                <a16:creationId xmlns:a16="http://schemas.microsoft.com/office/drawing/2014/main" id="{232F05AB-EFB6-C3CB-18F5-6EDB71740E8A}"/>
              </a:ext>
            </a:extLst>
          </p:cNvPr>
          <p:cNvSpPr txBox="1">
            <a:spLocks/>
          </p:cNvSpPr>
          <p:nvPr/>
        </p:nvSpPr>
        <p:spPr>
          <a:xfrm>
            <a:off x="8686800" y="5374752"/>
            <a:ext cx="2800157" cy="1262479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7200" b="1" spc="50" dirty="0">
                <a:solidFill>
                  <a:srgbClr val="379CF6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MODU</a:t>
            </a:r>
            <a:r>
              <a:rPr lang="pl-PL" sz="7200" b="1" spc="50" dirty="0">
                <a:solidFill>
                  <a:srgbClr val="379CF6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Ł</a:t>
            </a:r>
            <a:r>
              <a:rPr lang="en-US" sz="7200" b="1" spc="50" dirty="0">
                <a:solidFill>
                  <a:srgbClr val="379CF6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 </a:t>
            </a:r>
            <a:r>
              <a:rPr lang="pl-PL" sz="7200" b="1" spc="50" dirty="0">
                <a:solidFill>
                  <a:srgbClr val="379CF6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5.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US" sz="5400" b="1" spc="50" dirty="0">
              <a:solidFill>
                <a:srgbClr val="379CF6"/>
              </a:solidFill>
              <a:latin typeface="Helvetica Bold"/>
              <a:ea typeface="Helvetica Bold"/>
              <a:cs typeface="Helvetica Bold"/>
              <a:sym typeface="Helvetica Bold"/>
            </a:endParaRP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pl-PL" sz="5400" dirty="0">
                <a:solidFill>
                  <a:srgbClr val="379CF6"/>
                </a:solidFill>
              </a:rPr>
              <a:t>Budowanie mostów: współpraca z rodzicami i specjalistami</a:t>
            </a:r>
            <a:endParaRPr lang="en-US" sz="5400" b="1" spc="50" dirty="0">
              <a:solidFill>
                <a:srgbClr val="379CF6"/>
              </a:solidFill>
              <a:latin typeface="Helvetica Bold"/>
              <a:ea typeface="Helvetica Bold"/>
              <a:cs typeface="Helvetica Bold"/>
              <a:sym typeface="Helvetica Bol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9694959" y="-586375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393187" y="372677"/>
            <a:ext cx="9769752" cy="2220227"/>
            <a:chOff x="0" y="0"/>
            <a:chExt cx="19356094" cy="439877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9356094" cy="4398774"/>
            </a:xfrm>
            <a:custGeom>
              <a:avLst/>
              <a:gdLst/>
              <a:ahLst/>
              <a:cxnLst/>
              <a:rect l="l" t="t" r="r" b="b"/>
              <a:pathLst>
                <a:path w="19356094" h="4398774">
                  <a:moveTo>
                    <a:pt x="0" y="0"/>
                  </a:moveTo>
                  <a:lnTo>
                    <a:pt x="19356094" y="0"/>
                  </a:lnTo>
                  <a:lnTo>
                    <a:pt x="19356094" y="4398774"/>
                  </a:lnTo>
                  <a:lnTo>
                    <a:pt x="0" y="439877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9356094" cy="432257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752"/>
                </a:lnSpc>
              </a:pPr>
              <a:r>
                <a:rPr lang="pl-PL" sz="4400" b="1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Cyfrowe historyjki społeczne jako wspieranie edukacji w domu i w szkole</a:t>
              </a:r>
              <a:r>
                <a:rPr lang="en-US" sz="4400" b="1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: </a:t>
              </a:r>
            </a:p>
            <a:p>
              <a:pPr algn="ctr">
                <a:lnSpc>
                  <a:spcPts val="3168"/>
                </a:lnSpc>
              </a:pPr>
              <a:r>
                <a:rPr lang="pl-PL" sz="2933" dirty="0">
                  <a:solidFill>
                    <a:srgbClr val="000000"/>
                  </a:solidFill>
                  <a:latin typeface="PT Sans"/>
                  <a:ea typeface="PT Sans"/>
                  <a:cs typeface="PT Sans"/>
                  <a:sym typeface="PT Sans"/>
                </a:rPr>
                <a:t>Wzmacnianie zaangażowania i budowanie więzi rodzinnych poprzez opowiadanie historii</a:t>
              </a:r>
              <a:endParaRPr lang="en-US" sz="2933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endParaRPr>
            </a:p>
          </p:txBody>
        </p:sp>
      </p:grpSp>
      <p:sp>
        <p:nvSpPr>
          <p:cNvPr id="9" name="Freeform 9"/>
          <p:cNvSpPr/>
          <p:nvPr/>
        </p:nvSpPr>
        <p:spPr>
          <a:xfrm>
            <a:off x="435807" y="985356"/>
            <a:ext cx="957380" cy="825748"/>
          </a:xfrm>
          <a:custGeom>
            <a:avLst/>
            <a:gdLst/>
            <a:ahLst/>
            <a:cxnLst/>
            <a:rect l="l" t="t" r="r" b="b"/>
            <a:pathLst>
              <a:path w="1436070" h="1238622">
                <a:moveTo>
                  <a:pt x="0" y="0"/>
                </a:moveTo>
                <a:lnTo>
                  <a:pt x="1436070" y="0"/>
                </a:lnTo>
                <a:lnTo>
                  <a:pt x="1436070" y="1238622"/>
                </a:lnTo>
                <a:lnTo>
                  <a:pt x="0" y="123862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t="-676" b="-676"/>
            </a:stretch>
          </a:blipFill>
        </p:spPr>
        <p:txBody>
          <a:bodyPr/>
          <a:lstStyle/>
          <a:p>
            <a:endParaRPr lang="pl-PL" sz="1200"/>
          </a:p>
        </p:txBody>
      </p:sp>
      <p:sp>
        <p:nvSpPr>
          <p:cNvPr id="10" name="Freeform 10"/>
          <p:cNvSpPr/>
          <p:nvPr/>
        </p:nvSpPr>
        <p:spPr>
          <a:xfrm>
            <a:off x="435807" y="2804838"/>
            <a:ext cx="3659249" cy="2847845"/>
          </a:xfrm>
          <a:custGeom>
            <a:avLst/>
            <a:gdLst/>
            <a:ahLst/>
            <a:cxnLst/>
            <a:rect l="l" t="t" r="r" b="b"/>
            <a:pathLst>
              <a:path w="5488873" h="4271768">
                <a:moveTo>
                  <a:pt x="0" y="0"/>
                </a:moveTo>
                <a:lnTo>
                  <a:pt x="5488873" y="0"/>
                </a:lnTo>
                <a:lnTo>
                  <a:pt x="5488873" y="4271768"/>
                </a:lnTo>
                <a:lnTo>
                  <a:pt x="0" y="42717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6632"/>
            </a:stretch>
          </a:blipFill>
        </p:spPr>
        <p:txBody>
          <a:bodyPr/>
          <a:lstStyle/>
          <a:p>
            <a:endParaRPr lang="pl-PL" sz="1200"/>
          </a:p>
        </p:txBody>
      </p:sp>
      <p:sp>
        <p:nvSpPr>
          <p:cNvPr id="11" name="Freeform 11"/>
          <p:cNvSpPr/>
          <p:nvPr/>
        </p:nvSpPr>
        <p:spPr>
          <a:xfrm>
            <a:off x="8735090" y="2717839"/>
            <a:ext cx="3106269" cy="2847845"/>
          </a:xfrm>
          <a:custGeom>
            <a:avLst/>
            <a:gdLst/>
            <a:ahLst/>
            <a:cxnLst/>
            <a:rect l="l" t="t" r="r" b="b"/>
            <a:pathLst>
              <a:path w="4659403" h="4271768">
                <a:moveTo>
                  <a:pt x="0" y="0"/>
                </a:moveTo>
                <a:lnTo>
                  <a:pt x="4659403" y="0"/>
                </a:lnTo>
                <a:lnTo>
                  <a:pt x="4659403" y="4271768"/>
                </a:lnTo>
                <a:lnTo>
                  <a:pt x="0" y="42717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b="-9074"/>
            </a:stretch>
          </a:blipFill>
        </p:spPr>
        <p:txBody>
          <a:bodyPr/>
          <a:lstStyle/>
          <a:p>
            <a:endParaRPr lang="pl-PL" sz="1200"/>
          </a:p>
        </p:txBody>
      </p:sp>
      <p:sp>
        <p:nvSpPr>
          <p:cNvPr id="12" name="Freeform 12"/>
          <p:cNvSpPr/>
          <p:nvPr/>
        </p:nvSpPr>
        <p:spPr>
          <a:xfrm>
            <a:off x="4535965" y="4673452"/>
            <a:ext cx="1633547" cy="1349197"/>
          </a:xfrm>
          <a:custGeom>
            <a:avLst/>
            <a:gdLst/>
            <a:ahLst/>
            <a:cxnLst/>
            <a:rect l="l" t="t" r="r" b="b"/>
            <a:pathLst>
              <a:path w="2450321" h="2023796">
                <a:moveTo>
                  <a:pt x="0" y="0"/>
                </a:moveTo>
                <a:lnTo>
                  <a:pt x="2450321" y="0"/>
                </a:lnTo>
                <a:lnTo>
                  <a:pt x="2450321" y="2023796"/>
                </a:lnTo>
                <a:lnTo>
                  <a:pt x="0" y="202379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 sz="1200"/>
          </a:p>
        </p:txBody>
      </p:sp>
      <p:sp>
        <p:nvSpPr>
          <p:cNvPr id="13" name="Freeform 13"/>
          <p:cNvSpPr/>
          <p:nvPr/>
        </p:nvSpPr>
        <p:spPr>
          <a:xfrm>
            <a:off x="5352737" y="2804838"/>
            <a:ext cx="2223908" cy="1585681"/>
          </a:xfrm>
          <a:custGeom>
            <a:avLst/>
            <a:gdLst/>
            <a:ahLst/>
            <a:cxnLst/>
            <a:rect l="l" t="t" r="r" b="b"/>
            <a:pathLst>
              <a:path w="3335862" h="2378521">
                <a:moveTo>
                  <a:pt x="0" y="0"/>
                </a:moveTo>
                <a:lnTo>
                  <a:pt x="3335862" y="0"/>
                </a:lnTo>
                <a:lnTo>
                  <a:pt x="3335862" y="2378521"/>
                </a:lnTo>
                <a:lnTo>
                  <a:pt x="0" y="237852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 sz="1200"/>
          </a:p>
        </p:txBody>
      </p:sp>
      <p:sp>
        <p:nvSpPr>
          <p:cNvPr id="14" name="Freeform 14"/>
          <p:cNvSpPr/>
          <p:nvPr/>
        </p:nvSpPr>
        <p:spPr>
          <a:xfrm>
            <a:off x="6610420" y="4648372"/>
            <a:ext cx="1578963" cy="1399356"/>
          </a:xfrm>
          <a:custGeom>
            <a:avLst/>
            <a:gdLst/>
            <a:ahLst/>
            <a:cxnLst/>
            <a:rect l="l" t="t" r="r" b="b"/>
            <a:pathLst>
              <a:path w="2368445" h="2099034">
                <a:moveTo>
                  <a:pt x="0" y="0"/>
                </a:moveTo>
                <a:lnTo>
                  <a:pt x="2368445" y="0"/>
                </a:lnTo>
                <a:lnTo>
                  <a:pt x="2368445" y="2099034"/>
                </a:lnTo>
                <a:lnTo>
                  <a:pt x="0" y="2099034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 sz="12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200" dirty="0"/>
            </a:p>
            <a:p>
              <a:pPr>
                <a:lnSpc>
                  <a:spcPts val="4752"/>
                </a:lnSpc>
              </a:pPr>
              <a:r>
                <a:rPr lang="pl-PL" sz="44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Czym są cyfrowe historyjki społeczne</a:t>
              </a:r>
              <a:r>
                <a:rPr lang="en-US" sz="44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?</a:t>
              </a:r>
            </a:p>
          </p:txBody>
        </p:sp>
      </p:grpSp>
      <p:sp>
        <p:nvSpPr>
          <p:cNvPr id="11" name="Freeform 11"/>
          <p:cNvSpPr/>
          <p:nvPr/>
        </p:nvSpPr>
        <p:spPr>
          <a:xfrm>
            <a:off x="8749863" y="1375489"/>
            <a:ext cx="3200399" cy="2891498"/>
          </a:xfrm>
          <a:custGeom>
            <a:avLst/>
            <a:gdLst/>
            <a:ahLst/>
            <a:cxnLst/>
            <a:rect l="l" t="t" r="r" b="b"/>
            <a:pathLst>
              <a:path w="2389303" h="2580447">
                <a:moveTo>
                  <a:pt x="0" y="0"/>
                </a:moveTo>
                <a:lnTo>
                  <a:pt x="2389302" y="0"/>
                </a:lnTo>
                <a:lnTo>
                  <a:pt x="2389302" y="2580447"/>
                </a:lnTo>
                <a:lnTo>
                  <a:pt x="0" y="258044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l-PL" sz="1200"/>
          </a:p>
        </p:txBody>
      </p:sp>
      <p:sp>
        <p:nvSpPr>
          <p:cNvPr id="9" name="Freeform 9"/>
          <p:cNvSpPr/>
          <p:nvPr/>
        </p:nvSpPr>
        <p:spPr>
          <a:xfrm>
            <a:off x="7562688" y="3429000"/>
            <a:ext cx="3857955" cy="2575185"/>
          </a:xfrm>
          <a:custGeom>
            <a:avLst/>
            <a:gdLst/>
            <a:ahLst/>
            <a:cxnLst/>
            <a:rect l="l" t="t" r="r" b="b"/>
            <a:pathLst>
              <a:path w="5786933" h="3862778">
                <a:moveTo>
                  <a:pt x="0" y="0"/>
                </a:moveTo>
                <a:lnTo>
                  <a:pt x="5786933" y="0"/>
                </a:lnTo>
                <a:lnTo>
                  <a:pt x="5786933" y="3862778"/>
                </a:lnTo>
                <a:lnTo>
                  <a:pt x="0" y="386277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pl-PL" sz="1200"/>
          </a:p>
        </p:txBody>
      </p:sp>
      <p:sp>
        <p:nvSpPr>
          <p:cNvPr id="10" name="TextBox 10"/>
          <p:cNvSpPr txBox="1"/>
          <p:nvPr/>
        </p:nvSpPr>
        <p:spPr>
          <a:xfrm>
            <a:off x="365333" y="1752348"/>
            <a:ext cx="7278895" cy="48594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pl-PL" sz="2400" b="1" dirty="0">
                <a:latin typeface="PT Sans" panose="020B0503020203020204" pitchFamily="34" charset="-18"/>
              </a:rPr>
              <a:t>Definicja:</a:t>
            </a:r>
          </a:p>
          <a:p>
            <a:r>
              <a:rPr lang="pl-PL" sz="2000" dirty="0">
                <a:latin typeface="PT Sans" panose="020B0503020203020204" pitchFamily="34" charset="-18"/>
              </a:rPr>
              <a:t>Cyfrowe historyjki społeczne wykorzystują połączenie obrazów, głosu/dźwięku, muzyki, tekstu i wideo, aby przedstawić historię w sposób osobisty i angażujący.</a:t>
            </a:r>
          </a:p>
          <a:p>
            <a:endParaRPr lang="pl-PL" sz="2400" dirty="0">
              <a:latin typeface="PT Sans" panose="020B0503020203020204" pitchFamily="34" charset="-18"/>
            </a:endParaRPr>
          </a:p>
          <a:p>
            <a:r>
              <a:rPr lang="pl-PL" sz="2400" b="1" dirty="0">
                <a:latin typeface="PT Sans" panose="020B0503020203020204" pitchFamily="34" charset="-18"/>
              </a:rPr>
              <a:t>Podstawowe charakterystyki:</a:t>
            </a:r>
          </a:p>
          <a:p>
            <a:r>
              <a:rPr lang="pl-PL" sz="2000" dirty="0">
                <a:latin typeface="PT Sans" panose="020B0503020203020204" pitchFamily="34" charset="-18"/>
              </a:rPr>
              <a:t>• Wspierają wczesną naukę czytania i pisania, komunikację oraz ekspresję twórczą</a:t>
            </a:r>
            <a:br>
              <a:rPr lang="pl-PL" sz="2000" dirty="0">
                <a:latin typeface="PT Sans" panose="020B0503020203020204" pitchFamily="34" charset="-18"/>
              </a:rPr>
            </a:br>
            <a:r>
              <a:rPr lang="pl-PL" sz="2000" dirty="0">
                <a:latin typeface="PT Sans" panose="020B0503020203020204" pitchFamily="34" charset="-18"/>
              </a:rPr>
              <a:t>• Mogą odzwierciedlać realne doświadczenia, </a:t>
            </a:r>
            <a:r>
              <a:rPr lang="pl-PL" sz="2000" dirty="0" err="1">
                <a:latin typeface="PT Sans" panose="020B0503020203020204" pitchFamily="34" charset="-18"/>
              </a:rPr>
              <a:t>akywności</a:t>
            </a:r>
            <a:r>
              <a:rPr lang="pl-PL" sz="2000" dirty="0">
                <a:latin typeface="PT Sans" panose="020B0503020203020204" pitchFamily="34" charset="-18"/>
              </a:rPr>
              <a:t> i emocje dzieci</a:t>
            </a:r>
            <a:br>
              <a:rPr lang="pl-PL" sz="2000" dirty="0">
                <a:latin typeface="PT Sans" panose="020B0503020203020204" pitchFamily="34" charset="-18"/>
              </a:rPr>
            </a:br>
            <a:r>
              <a:rPr lang="pl-PL" sz="2000" dirty="0">
                <a:latin typeface="PT Sans" panose="020B0503020203020204" pitchFamily="34" charset="-18"/>
              </a:rPr>
              <a:t>• Zachęcają do udziału rodziny i do opowiadania historii zakorzenionych w kulturze</a:t>
            </a:r>
            <a:br>
              <a:rPr lang="pl-PL" sz="2000" dirty="0">
                <a:latin typeface="PT Sans" panose="020B0503020203020204" pitchFamily="34" charset="-18"/>
              </a:rPr>
            </a:br>
            <a:r>
              <a:rPr lang="pl-PL" sz="2000" dirty="0">
                <a:latin typeface="PT Sans" panose="020B0503020203020204" pitchFamily="34" charset="-18"/>
              </a:rPr>
              <a:t>• Są łatwo dostępne dzięki prostym narzędziom (telefony, tablety lub technologia szkolna)</a:t>
            </a:r>
          </a:p>
          <a:p>
            <a:pPr>
              <a:lnSpc>
                <a:spcPts val="3099"/>
              </a:lnSpc>
            </a:pPr>
            <a:endParaRPr lang="en-US" sz="2066" dirty="0">
              <a:solidFill>
                <a:srgbClr val="000000"/>
              </a:solidFill>
              <a:latin typeface="PT Sans" panose="020B0503020203020204" pitchFamily="34" charset="-18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64829" y="-206259"/>
            <a:ext cx="9222216" cy="2041093"/>
            <a:chOff x="0" y="0"/>
            <a:chExt cx="18444432" cy="40821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4082186"/>
            </a:xfrm>
            <a:custGeom>
              <a:avLst/>
              <a:gdLst/>
              <a:ahLst/>
              <a:cxnLst/>
              <a:rect l="l" t="t" r="r" b="b"/>
              <a:pathLst>
                <a:path w="18444432" h="4082186">
                  <a:moveTo>
                    <a:pt x="0" y="0"/>
                  </a:moveTo>
                  <a:lnTo>
                    <a:pt x="18444432" y="0"/>
                  </a:lnTo>
                  <a:lnTo>
                    <a:pt x="18444432" y="4082186"/>
                  </a:lnTo>
                  <a:lnTo>
                    <a:pt x="0" y="40821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40059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Czemu warto używać cyfrowych historyjek społecznych w domu i w szkole</a:t>
              </a:r>
              <a:r>
                <a:rPr lang="en-US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?</a:t>
              </a: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620110" y="1984986"/>
            <a:ext cx="10536621" cy="153888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r>
              <a:rPr lang="pl-PL" sz="2000" b="1" dirty="0">
                <a:latin typeface="PT Sans" panose="020B0503020203020204" pitchFamily="34" charset="-18"/>
              </a:rPr>
              <a:t>Korzyści dla małych dzieci (w tym dzieci z ASD):</a:t>
            </a:r>
          </a:p>
          <a:p>
            <a:r>
              <a:rPr lang="pl-PL" sz="2000" dirty="0">
                <a:latin typeface="PT Sans" panose="020B0503020203020204" pitchFamily="34" charset="-18"/>
              </a:rPr>
              <a:t>‒ Mogą wspierać regulację emocjonalną dzięki przewidywalnej strukturze historyjki</a:t>
            </a:r>
            <a:br>
              <a:rPr lang="pl-PL" sz="2000" dirty="0">
                <a:latin typeface="PT Sans" panose="020B0503020203020204" pitchFamily="34" charset="-18"/>
              </a:rPr>
            </a:br>
            <a:r>
              <a:rPr lang="pl-PL" sz="2000" dirty="0">
                <a:latin typeface="PT Sans" panose="020B0503020203020204" pitchFamily="34" charset="-18"/>
              </a:rPr>
              <a:t>‒ Utrwalają codzienne rutyny i umiejętności społeczne</a:t>
            </a:r>
            <a:br>
              <a:rPr lang="pl-PL" sz="2000" dirty="0">
                <a:latin typeface="PT Sans" panose="020B0503020203020204" pitchFamily="34" charset="-18"/>
              </a:rPr>
            </a:br>
            <a:r>
              <a:rPr lang="pl-PL" sz="2000" dirty="0">
                <a:latin typeface="PT Sans" panose="020B0503020203020204" pitchFamily="34" charset="-18"/>
              </a:rPr>
              <a:t>‒ Oferują wizualne wskazówki ułatwiające rozumienie treści</a:t>
            </a:r>
            <a:br>
              <a:rPr lang="pl-PL" sz="2000" dirty="0">
                <a:latin typeface="PT Sans" panose="020B0503020203020204" pitchFamily="34" charset="-18"/>
              </a:rPr>
            </a:br>
            <a:r>
              <a:rPr lang="pl-PL" sz="2000" dirty="0">
                <a:latin typeface="PT Sans" panose="020B0503020203020204" pitchFamily="34" charset="-18"/>
              </a:rPr>
              <a:t>‒ Budują pewność siebie i umożliwiają wyrażanie siebie</a:t>
            </a:r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4912E26E-78E5-1833-D7DB-29F05ECC54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4100" y="2841436"/>
            <a:ext cx="3642366" cy="2422091"/>
          </a:xfrm>
          <a:prstGeom prst="rect">
            <a:avLst/>
          </a:prstGeom>
        </p:spPr>
      </p:pic>
      <p:sp>
        <p:nvSpPr>
          <p:cNvPr id="14" name="pole tekstowe 13">
            <a:extLst>
              <a:ext uri="{FF2B5EF4-FFF2-40B4-BE49-F238E27FC236}">
                <a16:creationId xmlns:a16="http://schemas.microsoft.com/office/drawing/2014/main" id="{F63334C2-FD79-80DC-3B88-1809BFAAD7EE}"/>
              </a:ext>
            </a:extLst>
          </p:cNvPr>
          <p:cNvSpPr txBox="1"/>
          <p:nvPr/>
        </p:nvSpPr>
        <p:spPr>
          <a:xfrm>
            <a:off x="565557" y="4438590"/>
            <a:ext cx="9655754" cy="193899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l-PL" sz="2000" b="1" dirty="0">
                <a:latin typeface="PT Sans" panose="020B0503020203020204" pitchFamily="34" charset="-18"/>
              </a:rPr>
              <a:t>Korzyści dla rodzin i nauczycieli:</a:t>
            </a:r>
          </a:p>
          <a:p>
            <a:r>
              <a:rPr lang="pl-PL" sz="2000" dirty="0">
                <a:latin typeface="PT Sans" panose="020B0503020203020204" pitchFamily="34" charset="-18"/>
              </a:rPr>
              <a:t>‒ Wzmacniają głos rodziny w procesie uczenia się w klasie</a:t>
            </a:r>
            <a:br>
              <a:rPr lang="pl-PL" sz="2000" dirty="0">
                <a:latin typeface="PT Sans" panose="020B0503020203020204" pitchFamily="34" charset="-18"/>
              </a:rPr>
            </a:br>
            <a:r>
              <a:rPr lang="pl-PL" sz="2000" dirty="0">
                <a:latin typeface="PT Sans" panose="020B0503020203020204" pitchFamily="34" charset="-18"/>
              </a:rPr>
              <a:t>‒ Pomagają budować relacje na linii dom–szkoła</a:t>
            </a:r>
            <a:br>
              <a:rPr lang="pl-PL" sz="2000" dirty="0">
                <a:latin typeface="PT Sans" panose="020B0503020203020204" pitchFamily="34" charset="-18"/>
              </a:rPr>
            </a:br>
            <a:r>
              <a:rPr lang="pl-PL" sz="2000" dirty="0">
                <a:latin typeface="PT Sans" panose="020B0503020203020204" pitchFamily="34" charset="-18"/>
              </a:rPr>
              <a:t>‒ Sprawiają, że nauka staje się bardziej zindywidualizowana i łatwo dostępna</a:t>
            </a:r>
            <a:br>
              <a:rPr lang="pl-PL" sz="2000" dirty="0">
                <a:latin typeface="PT Sans" panose="020B0503020203020204" pitchFamily="34" charset="-18"/>
              </a:rPr>
            </a:br>
            <a:r>
              <a:rPr lang="pl-PL" sz="2000" dirty="0">
                <a:latin typeface="PT Sans" panose="020B0503020203020204" pitchFamily="34" charset="-18"/>
              </a:rPr>
              <a:t>‒ Umożliwiają tworzenie treści wrażliwych na wątki kulturowe i dostosowanych do indywidualnych potrzeb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85800" y="2781848"/>
            <a:ext cx="11131688" cy="1579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47"/>
              </a:lnSpc>
            </a:pP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Niniejszy materiał dydaktyczny powstał w ramach przygotowania programu nauczania projektu:</a:t>
            </a:r>
          </a:p>
          <a:p>
            <a:pPr>
              <a:lnSpc>
                <a:spcPts val="2547"/>
              </a:lnSpc>
            </a:pP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„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Upskilling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Preservice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Teachers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to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Support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Young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Children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with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Autism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Spectrum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Disorder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through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Digital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Social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Stories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”</a:t>
            </a:r>
          </a:p>
          <a:p>
            <a:pPr>
              <a:lnSpc>
                <a:spcPts val="2547"/>
              </a:lnSpc>
            </a:pP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(Numer projektu: 2024-1-PL01-KA220-HED-000246304), współfinansowanego przez Unię Europejską.</a:t>
            </a:r>
          </a:p>
          <a:p>
            <a:pPr>
              <a:lnSpc>
                <a:spcPts val="2547"/>
              </a:lnSpc>
            </a:pP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Poglądy i opinie wyrażone w publikacji są wyłącznie opiniami autorów i nie odzwierciedlają oficjalnego stanowiska Unii Europejskiej i EACEA. Unia Europejska ani organ finansujący nie ponoszą odpowiedzialności za treść.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685800" y="275676"/>
            <a:ext cx="3370994" cy="707356"/>
            <a:chOff x="0" y="0"/>
            <a:chExt cx="6741988" cy="141471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742049" cy="1414653"/>
            </a:xfrm>
            <a:custGeom>
              <a:avLst/>
              <a:gdLst/>
              <a:ahLst/>
              <a:cxnLst/>
              <a:rect l="l" t="t" r="r" b="b"/>
              <a:pathLst>
                <a:path w="6742049" h="1414653">
                  <a:moveTo>
                    <a:pt x="0" y="0"/>
                  </a:moveTo>
                  <a:lnTo>
                    <a:pt x="6742049" y="0"/>
                  </a:lnTo>
                  <a:lnTo>
                    <a:pt x="6742049" y="1414653"/>
                  </a:lnTo>
                  <a:lnTo>
                    <a:pt x="0" y="14146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b="-4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732617" y="5653422"/>
            <a:ext cx="1899523" cy="736065"/>
            <a:chOff x="0" y="0"/>
            <a:chExt cx="3799046" cy="147213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799078" cy="1472184"/>
            </a:xfrm>
            <a:custGeom>
              <a:avLst/>
              <a:gdLst/>
              <a:ahLst/>
              <a:cxnLst/>
              <a:rect l="l" t="t" r="r" b="b"/>
              <a:pathLst>
                <a:path w="3799078" h="1472184">
                  <a:moveTo>
                    <a:pt x="0" y="0"/>
                  </a:moveTo>
                  <a:lnTo>
                    <a:pt x="3799078" y="0"/>
                  </a:lnTo>
                  <a:lnTo>
                    <a:pt x="3799078" y="1472184"/>
                  </a:lnTo>
                  <a:lnTo>
                    <a:pt x="0" y="14721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212" b="-208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6638115" y="5672251"/>
            <a:ext cx="2181535" cy="622647"/>
            <a:chOff x="0" y="0"/>
            <a:chExt cx="4363070" cy="124529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363085" cy="1245235"/>
            </a:xfrm>
            <a:custGeom>
              <a:avLst/>
              <a:gdLst/>
              <a:ahLst/>
              <a:cxnLst/>
              <a:rect l="l" t="t" r="r" b="b"/>
              <a:pathLst>
                <a:path w="4363085" h="1245235">
                  <a:moveTo>
                    <a:pt x="0" y="0"/>
                  </a:moveTo>
                  <a:lnTo>
                    <a:pt x="4363085" y="0"/>
                  </a:lnTo>
                  <a:lnTo>
                    <a:pt x="4363085" y="1245235"/>
                  </a:lnTo>
                  <a:lnTo>
                    <a:pt x="0" y="124523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t="-143" b="-148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804358" y="5614644"/>
            <a:ext cx="742261" cy="800921"/>
            <a:chOff x="0" y="0"/>
            <a:chExt cx="1484522" cy="1601842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484503" cy="1601851"/>
            </a:xfrm>
            <a:custGeom>
              <a:avLst/>
              <a:gdLst/>
              <a:ahLst/>
              <a:cxnLst/>
              <a:rect l="l" t="t" r="r" b="b"/>
              <a:pathLst>
                <a:path w="1484503" h="1601851">
                  <a:moveTo>
                    <a:pt x="0" y="0"/>
                  </a:moveTo>
                  <a:lnTo>
                    <a:pt x="1484503" y="0"/>
                  </a:lnTo>
                  <a:lnTo>
                    <a:pt x="1484503" y="1601851"/>
                  </a:lnTo>
                  <a:lnTo>
                    <a:pt x="0" y="16018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152" r="-153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3760785" y="5614644"/>
            <a:ext cx="870983" cy="800921"/>
            <a:chOff x="0" y="0"/>
            <a:chExt cx="1741966" cy="1601842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741932" cy="1601851"/>
            </a:xfrm>
            <a:custGeom>
              <a:avLst/>
              <a:gdLst/>
              <a:ahLst/>
              <a:cxnLst/>
              <a:rect l="l" t="t" r="r" b="b"/>
              <a:pathLst>
                <a:path w="1741932" h="1601851">
                  <a:moveTo>
                    <a:pt x="0" y="0"/>
                  </a:moveTo>
                  <a:lnTo>
                    <a:pt x="1741932" y="0"/>
                  </a:lnTo>
                  <a:lnTo>
                    <a:pt x="1741932" y="1601851"/>
                  </a:lnTo>
                  <a:lnTo>
                    <a:pt x="0" y="16018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-68" r="-70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2757016" y="5614644"/>
            <a:ext cx="795617" cy="800921"/>
            <a:chOff x="0" y="0"/>
            <a:chExt cx="1591234" cy="1601842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591183" cy="1601851"/>
            </a:xfrm>
            <a:custGeom>
              <a:avLst/>
              <a:gdLst/>
              <a:ahLst/>
              <a:cxnLst/>
              <a:rect l="l" t="t" r="r" b="b"/>
              <a:pathLst>
                <a:path w="1591183" h="1601851">
                  <a:moveTo>
                    <a:pt x="0" y="0"/>
                  </a:moveTo>
                  <a:lnTo>
                    <a:pt x="1591183" y="0"/>
                  </a:lnTo>
                  <a:lnTo>
                    <a:pt x="1591183" y="1601851"/>
                  </a:lnTo>
                  <a:lnTo>
                    <a:pt x="0" y="16018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r="-3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8889124" y="5772020"/>
            <a:ext cx="1498518" cy="486168"/>
            <a:chOff x="0" y="0"/>
            <a:chExt cx="2997036" cy="972336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997073" cy="972312"/>
            </a:xfrm>
            <a:custGeom>
              <a:avLst/>
              <a:gdLst/>
              <a:ahLst/>
              <a:cxnLst/>
              <a:rect l="l" t="t" r="r" b="b"/>
              <a:pathLst>
                <a:path w="2997073" h="972312">
                  <a:moveTo>
                    <a:pt x="0" y="0"/>
                  </a:moveTo>
                  <a:lnTo>
                    <a:pt x="2997073" y="0"/>
                  </a:lnTo>
                  <a:lnTo>
                    <a:pt x="2997073" y="972312"/>
                  </a:lnTo>
                  <a:lnTo>
                    <a:pt x="0" y="97231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t="-138" r="1" b="-141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685800" y="1274782"/>
            <a:ext cx="8252913" cy="961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520"/>
              </a:lnSpc>
            </a:pPr>
            <a:r>
              <a:rPr lang="en-US" sz="6266" b="1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EARLY-ASD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10451958" y="-298592"/>
            <a:ext cx="1968784" cy="1968784"/>
            <a:chOff x="0" y="0"/>
            <a:chExt cx="3937568" cy="3937568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3937508" cy="3937508"/>
            </a:xfrm>
            <a:custGeom>
              <a:avLst/>
              <a:gdLst/>
              <a:ahLst/>
              <a:cxnLst/>
              <a:rect l="l" t="t" r="r" b="b"/>
              <a:pathLst>
                <a:path w="3937508" h="3937508">
                  <a:moveTo>
                    <a:pt x="0" y="0"/>
                  </a:moveTo>
                  <a:lnTo>
                    <a:pt x="3937508" y="0"/>
                  </a:lnTo>
                  <a:lnTo>
                    <a:pt x="3937508" y="3937508"/>
                  </a:lnTo>
                  <a:lnTo>
                    <a:pt x="0" y="39375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 r="-1" b="-1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3185</TotalTime>
  <Words>340</Words>
  <Application>Microsoft Office PowerPoint</Application>
  <PresentationFormat>Panoramiczny</PresentationFormat>
  <Paragraphs>32</Paragraphs>
  <Slides>5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10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5</vt:i4>
      </vt:variant>
    </vt:vector>
  </HeadingPairs>
  <TitlesOfParts>
    <vt:vector size="16" baseType="lpstr">
      <vt:lpstr>Agrandir Bold</vt:lpstr>
      <vt:lpstr>Aptos</vt:lpstr>
      <vt:lpstr>Aptos Bold</vt:lpstr>
      <vt:lpstr>Aptos Display</vt:lpstr>
      <vt:lpstr>Arial</vt:lpstr>
      <vt:lpstr>Corbel</vt:lpstr>
      <vt:lpstr>Helvetica Bold</vt:lpstr>
      <vt:lpstr>Helvetica World Bold</vt:lpstr>
      <vt:lpstr>PT Sans</vt:lpstr>
      <vt:lpstr>PT Sans Bold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Agnieszka Siedler</dc:creator>
  <cp:lastModifiedBy>Agnieszka Siedler</cp:lastModifiedBy>
  <cp:revision>3</cp:revision>
  <dcterms:created xsi:type="dcterms:W3CDTF">2025-07-23T20:42:54Z</dcterms:created>
  <dcterms:modified xsi:type="dcterms:W3CDTF">2025-12-05T16:27:28Z</dcterms:modified>
</cp:coreProperties>
</file>