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  <p:sldId id="397" r:id="rId18"/>
    <p:sldId id="398" r:id="rId19"/>
    <p:sldId id="399" r:id="rId20"/>
    <p:sldId id="400" r:id="rId21"/>
    <p:sldId id="441" r:id="rId2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4B45A5-0360-4601-ADFA-5E32AF4204E6}" v="2" dt="2025-12-04T13:32:21.546"/>
  </p1510:revLst>
</p1510:revInfo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62" d="100"/>
          <a:sy n="62" d="100"/>
        </p:scale>
        <p:origin x="21" y="2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gnieszka Siedler" userId="86246ee7ac6b8d5c" providerId="LiveId" clId="{3AF5682C-FCBB-4B25-8050-7F15C6DD4AE2}"/>
    <pc:docChg chg="undo custSel modSld">
      <pc:chgData name="Agnieszka Siedler" userId="86246ee7ac6b8d5c" providerId="LiveId" clId="{3AF5682C-FCBB-4B25-8050-7F15C6DD4AE2}" dt="2025-12-05T16:34:01.951" v="1395" actId="20577"/>
      <pc:docMkLst>
        <pc:docMk/>
      </pc:docMkLst>
      <pc:sldChg chg="modSp mod">
        <pc:chgData name="Agnieszka Siedler" userId="86246ee7ac6b8d5c" providerId="LiveId" clId="{3AF5682C-FCBB-4B25-8050-7F15C6DD4AE2}" dt="2025-12-05T16:34:01.951" v="1395" actId="20577"/>
        <pc:sldMkLst>
          <pc:docMk/>
          <pc:sldMk cId="0" sldId="258"/>
        </pc:sldMkLst>
        <pc:spChg chg="mod">
          <ac:chgData name="Agnieszka Siedler" userId="86246ee7ac6b8d5c" providerId="LiveId" clId="{3AF5682C-FCBB-4B25-8050-7F15C6DD4AE2}" dt="2025-12-05T16:34:01.951" v="1395" actId="20577"/>
          <ac:spMkLst>
            <pc:docMk/>
            <pc:sldMk cId="0" sldId="258"/>
            <ac:spMk id="13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2:56:24.329" v="131"/>
        <pc:sldMkLst>
          <pc:docMk/>
          <pc:sldMk cId="0" sldId="382"/>
        </pc:sldMkLst>
        <pc:spChg chg="mod">
          <ac:chgData name="Agnieszka Siedler" userId="86246ee7ac6b8d5c" providerId="LiveId" clId="{3AF5682C-FCBB-4B25-8050-7F15C6DD4AE2}" dt="2025-12-04T12:55:43.498" v="130" actId="20577"/>
          <ac:spMkLst>
            <pc:docMk/>
            <pc:sldMk cId="0" sldId="382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56:24.329" v="131"/>
          <ac:spMkLst>
            <pc:docMk/>
            <pc:sldMk cId="0" sldId="382"/>
            <ac:spMk id="9" creationId="{00000000-0000-0000-0000-000000000000}"/>
          </ac:spMkLst>
        </pc:spChg>
        <pc:grpChg chg="mod">
          <ac:chgData name="Agnieszka Siedler" userId="86246ee7ac6b8d5c" providerId="LiveId" clId="{3AF5682C-FCBB-4B25-8050-7F15C6DD4AE2}" dt="2025-12-04T12:55:40.804" v="118" actId="1076"/>
          <ac:grpSpMkLst>
            <pc:docMk/>
            <pc:sldMk cId="0" sldId="382"/>
            <ac:grpSpMk id="6" creationId="{00000000-0000-0000-0000-000000000000}"/>
          </ac:grpSpMkLst>
        </pc:grpChg>
      </pc:sldChg>
      <pc:sldChg chg="modSp mod">
        <pc:chgData name="Agnieszka Siedler" userId="86246ee7ac6b8d5c" providerId="LiveId" clId="{3AF5682C-FCBB-4B25-8050-7F15C6DD4AE2}" dt="2025-12-04T12:57:25.837" v="196" actId="20577"/>
        <pc:sldMkLst>
          <pc:docMk/>
          <pc:sldMk cId="0" sldId="383"/>
        </pc:sldMkLst>
        <pc:spChg chg="mod">
          <ac:chgData name="Agnieszka Siedler" userId="86246ee7ac6b8d5c" providerId="LiveId" clId="{3AF5682C-FCBB-4B25-8050-7F15C6DD4AE2}" dt="2025-12-04T12:56:59.773" v="146" actId="20577"/>
          <ac:spMkLst>
            <pc:docMk/>
            <pc:sldMk cId="0" sldId="383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57:25.837" v="196" actId="20577"/>
          <ac:spMkLst>
            <pc:docMk/>
            <pc:sldMk cId="0" sldId="383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13:28.994" v="283" actId="20577"/>
        <pc:sldMkLst>
          <pc:docMk/>
          <pc:sldMk cId="0" sldId="384"/>
        </pc:sldMkLst>
        <pc:spChg chg="mod">
          <ac:chgData name="Agnieszka Siedler" userId="86246ee7ac6b8d5c" providerId="LiveId" clId="{3AF5682C-FCBB-4B25-8050-7F15C6DD4AE2}" dt="2025-12-04T13:13:28.994" v="283" actId="20577"/>
          <ac:spMkLst>
            <pc:docMk/>
            <pc:sldMk cId="0" sldId="384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00:32.373" v="258" actId="20577"/>
          <ac:spMkLst>
            <pc:docMk/>
            <pc:sldMk cId="0" sldId="384"/>
            <ac:spMk id="9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57:58.976" v="212" actId="20577"/>
          <ac:spMkLst>
            <pc:docMk/>
            <pc:sldMk cId="0" sldId="384"/>
            <ac:spMk id="13" creationId="{F2A4C855-096A-10F8-40C5-E52E6FEC993A}"/>
          </ac:spMkLst>
        </pc:spChg>
        <pc:picChg chg="mod">
          <ac:chgData name="Agnieszka Siedler" userId="86246ee7ac6b8d5c" providerId="LiveId" clId="{3AF5682C-FCBB-4B25-8050-7F15C6DD4AE2}" dt="2025-12-04T13:00:27.122" v="254" actId="1076"/>
          <ac:picMkLst>
            <pc:docMk/>
            <pc:sldMk cId="0" sldId="384"/>
            <ac:picMk id="11" creationId="{34A5C5C7-26F1-A101-7FDA-2BDACA151744}"/>
          </ac:picMkLst>
        </pc:picChg>
      </pc:sldChg>
      <pc:sldChg chg="modSp mod">
        <pc:chgData name="Agnieszka Siedler" userId="86246ee7ac6b8d5c" providerId="LiveId" clId="{3AF5682C-FCBB-4B25-8050-7F15C6DD4AE2}" dt="2025-12-04T13:15:37.789" v="369" actId="20577"/>
        <pc:sldMkLst>
          <pc:docMk/>
          <pc:sldMk cId="0" sldId="385"/>
        </pc:sldMkLst>
        <pc:spChg chg="mod">
          <ac:chgData name="Agnieszka Siedler" userId="86246ee7ac6b8d5c" providerId="LiveId" clId="{3AF5682C-FCBB-4B25-8050-7F15C6DD4AE2}" dt="2025-12-04T13:13:36.302" v="311" actId="20577"/>
          <ac:spMkLst>
            <pc:docMk/>
            <pc:sldMk cId="0" sldId="385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13:58.947" v="314" actId="20577"/>
          <ac:spMkLst>
            <pc:docMk/>
            <pc:sldMk cId="0" sldId="385"/>
            <ac:spMk id="9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15:37.789" v="369" actId="20577"/>
          <ac:spMkLst>
            <pc:docMk/>
            <pc:sldMk cId="0" sldId="385"/>
            <ac:spMk id="13" creationId="{667FAFBB-3408-E426-E0D8-EDCB8CA298F8}"/>
          </ac:spMkLst>
        </pc:spChg>
      </pc:sldChg>
      <pc:sldChg chg="modSp mod">
        <pc:chgData name="Agnieszka Siedler" userId="86246ee7ac6b8d5c" providerId="LiveId" clId="{3AF5682C-FCBB-4B25-8050-7F15C6DD4AE2}" dt="2025-12-04T13:17:04.635" v="378" actId="14100"/>
        <pc:sldMkLst>
          <pc:docMk/>
          <pc:sldMk cId="0" sldId="386"/>
        </pc:sldMkLst>
        <pc:spChg chg="mod">
          <ac:chgData name="Agnieszka Siedler" userId="86246ee7ac6b8d5c" providerId="LiveId" clId="{3AF5682C-FCBB-4B25-8050-7F15C6DD4AE2}" dt="2025-12-04T13:14:39.101" v="344" actId="20577"/>
          <ac:spMkLst>
            <pc:docMk/>
            <pc:sldMk cId="0" sldId="386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16:48.303" v="376" actId="14100"/>
          <ac:spMkLst>
            <pc:docMk/>
            <pc:sldMk cId="0" sldId="386"/>
            <ac:spMk id="9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17:04.635" v="378" actId="14100"/>
          <ac:spMkLst>
            <pc:docMk/>
            <pc:sldMk cId="0" sldId="386"/>
            <ac:spMk id="13" creationId="{88444BF7-A9B3-19C4-7D26-3B548B33AF76}"/>
          </ac:spMkLst>
        </pc:spChg>
      </pc:sldChg>
      <pc:sldChg chg="modSp mod">
        <pc:chgData name="Agnieszka Siedler" userId="86246ee7ac6b8d5c" providerId="LiveId" clId="{3AF5682C-FCBB-4B25-8050-7F15C6DD4AE2}" dt="2025-12-04T13:18:29.031" v="430" actId="404"/>
        <pc:sldMkLst>
          <pc:docMk/>
          <pc:sldMk cId="0" sldId="387"/>
        </pc:sldMkLst>
        <pc:spChg chg="mod">
          <ac:chgData name="Agnieszka Siedler" userId="86246ee7ac6b8d5c" providerId="LiveId" clId="{3AF5682C-FCBB-4B25-8050-7F15C6DD4AE2}" dt="2025-12-04T13:17:40.770" v="400" actId="20577"/>
          <ac:spMkLst>
            <pc:docMk/>
            <pc:sldMk cId="0" sldId="387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18:29.031" v="430" actId="404"/>
          <ac:spMkLst>
            <pc:docMk/>
            <pc:sldMk cId="0" sldId="387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19:14.973" v="433" actId="20577"/>
        <pc:sldMkLst>
          <pc:docMk/>
          <pc:sldMk cId="0" sldId="388"/>
        </pc:sldMkLst>
        <pc:spChg chg="mod">
          <ac:chgData name="Agnieszka Siedler" userId="86246ee7ac6b8d5c" providerId="LiveId" clId="{3AF5682C-FCBB-4B25-8050-7F15C6DD4AE2}" dt="2025-12-04T13:17:51.694" v="423" actId="20577"/>
          <ac:spMkLst>
            <pc:docMk/>
            <pc:sldMk cId="0" sldId="388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19:14.973" v="433" actId="20577"/>
          <ac:spMkLst>
            <pc:docMk/>
            <pc:sldMk cId="0" sldId="388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21:39.878" v="763" actId="20577"/>
        <pc:sldMkLst>
          <pc:docMk/>
          <pc:sldMk cId="0" sldId="389"/>
        </pc:sldMkLst>
        <pc:spChg chg="mod">
          <ac:chgData name="Agnieszka Siedler" userId="86246ee7ac6b8d5c" providerId="LiveId" clId="{3AF5682C-FCBB-4B25-8050-7F15C6DD4AE2}" dt="2025-12-04T13:19:44.436" v="478" actId="20577"/>
          <ac:spMkLst>
            <pc:docMk/>
            <pc:sldMk cId="0" sldId="389"/>
            <ac:spMk id="8" creationId="{00000000-0000-0000-0000-000000000000}"/>
          </ac:spMkLst>
        </pc:spChg>
        <pc:graphicFrameChg chg="modGraphic">
          <ac:chgData name="Agnieszka Siedler" userId="86246ee7ac6b8d5c" providerId="LiveId" clId="{3AF5682C-FCBB-4B25-8050-7F15C6DD4AE2}" dt="2025-12-04T13:21:39.878" v="763" actId="20577"/>
          <ac:graphicFrameMkLst>
            <pc:docMk/>
            <pc:sldMk cId="0" sldId="389"/>
            <ac:graphicFrameMk id="9" creationId="{00000000-0000-0000-0000-000000000000}"/>
          </ac:graphicFrameMkLst>
        </pc:graphicFrameChg>
      </pc:sldChg>
      <pc:sldChg chg="modSp mod">
        <pc:chgData name="Agnieszka Siedler" userId="86246ee7ac6b8d5c" providerId="LiveId" clId="{3AF5682C-FCBB-4B25-8050-7F15C6DD4AE2}" dt="2025-12-04T13:23:27.299" v="828" actId="20577"/>
        <pc:sldMkLst>
          <pc:docMk/>
          <pc:sldMk cId="0" sldId="390"/>
        </pc:sldMkLst>
        <pc:spChg chg="mod">
          <ac:chgData name="Agnieszka Siedler" userId="86246ee7ac6b8d5c" providerId="LiveId" clId="{3AF5682C-FCBB-4B25-8050-7F15C6DD4AE2}" dt="2025-12-04T13:22:02.871" v="797" actId="20577"/>
          <ac:spMkLst>
            <pc:docMk/>
            <pc:sldMk cId="0" sldId="390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23:27.299" v="828" actId="20577"/>
          <ac:spMkLst>
            <pc:docMk/>
            <pc:sldMk cId="0" sldId="390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25:35.116" v="914" actId="1035"/>
        <pc:sldMkLst>
          <pc:docMk/>
          <pc:sldMk cId="0" sldId="391"/>
        </pc:sldMkLst>
        <pc:spChg chg="mod">
          <ac:chgData name="Agnieszka Siedler" userId="86246ee7ac6b8d5c" providerId="LiveId" clId="{3AF5682C-FCBB-4B25-8050-7F15C6DD4AE2}" dt="2025-12-04T13:24:14.902" v="869" actId="20577"/>
          <ac:spMkLst>
            <pc:docMk/>
            <pc:sldMk cId="0" sldId="391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25:35.116" v="914" actId="1035"/>
          <ac:spMkLst>
            <pc:docMk/>
            <pc:sldMk cId="0" sldId="391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27:36.904" v="980" actId="20577"/>
        <pc:sldMkLst>
          <pc:docMk/>
          <pc:sldMk cId="0" sldId="392"/>
        </pc:sldMkLst>
        <pc:spChg chg="mod">
          <ac:chgData name="Agnieszka Siedler" userId="86246ee7ac6b8d5c" providerId="LiveId" clId="{3AF5682C-FCBB-4B25-8050-7F15C6DD4AE2}" dt="2025-12-04T13:26:07.475" v="932" actId="20577"/>
          <ac:spMkLst>
            <pc:docMk/>
            <pc:sldMk cId="0" sldId="392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27:36.904" v="980" actId="20577"/>
          <ac:spMkLst>
            <pc:docMk/>
            <pc:sldMk cId="0" sldId="392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29:54.661" v="1113" actId="20577"/>
        <pc:sldMkLst>
          <pc:docMk/>
          <pc:sldMk cId="0" sldId="393"/>
        </pc:sldMkLst>
        <pc:spChg chg="mod">
          <ac:chgData name="Agnieszka Siedler" userId="86246ee7ac6b8d5c" providerId="LiveId" clId="{3AF5682C-FCBB-4B25-8050-7F15C6DD4AE2}" dt="2025-12-04T13:28:26.851" v="1013" actId="20577"/>
          <ac:spMkLst>
            <pc:docMk/>
            <pc:sldMk cId="0" sldId="393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29:54.661" v="1113" actId="20577"/>
          <ac:spMkLst>
            <pc:docMk/>
            <pc:sldMk cId="0" sldId="393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30:59.658" v="1162" actId="20577"/>
        <pc:sldMkLst>
          <pc:docMk/>
          <pc:sldMk cId="0" sldId="394"/>
        </pc:sldMkLst>
        <pc:spChg chg="mod">
          <ac:chgData name="Agnieszka Siedler" userId="86246ee7ac6b8d5c" providerId="LiveId" clId="{3AF5682C-FCBB-4B25-8050-7F15C6DD4AE2}" dt="2025-12-04T13:30:35.961" v="1138" actId="20577"/>
          <ac:spMkLst>
            <pc:docMk/>
            <pc:sldMk cId="0" sldId="394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30:59.658" v="1162" actId="20577"/>
          <ac:spMkLst>
            <pc:docMk/>
            <pc:sldMk cId="0" sldId="394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31:44.540" v="1196" actId="20577"/>
        <pc:sldMkLst>
          <pc:docMk/>
          <pc:sldMk cId="0" sldId="395"/>
        </pc:sldMkLst>
        <pc:spChg chg="mod">
          <ac:chgData name="Agnieszka Siedler" userId="86246ee7ac6b8d5c" providerId="LiveId" clId="{3AF5682C-FCBB-4B25-8050-7F15C6DD4AE2}" dt="2025-12-04T13:31:09.773" v="1192" actId="20577"/>
          <ac:spMkLst>
            <pc:docMk/>
            <pc:sldMk cId="0" sldId="395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31:44.540" v="1196" actId="20577"/>
          <ac:spMkLst>
            <pc:docMk/>
            <pc:sldMk cId="0" sldId="395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32:36.773" v="1265" actId="20577"/>
        <pc:sldMkLst>
          <pc:docMk/>
          <pc:sldMk cId="0" sldId="396"/>
        </pc:sldMkLst>
        <pc:spChg chg="mod">
          <ac:chgData name="Agnieszka Siedler" userId="86246ee7ac6b8d5c" providerId="LiveId" clId="{3AF5682C-FCBB-4B25-8050-7F15C6DD4AE2}" dt="2025-12-04T13:32:24.967" v="1254" actId="20577"/>
          <ac:spMkLst>
            <pc:docMk/>
            <pc:sldMk cId="0" sldId="396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32:36.773" v="1265" actId="20577"/>
          <ac:spMkLst>
            <pc:docMk/>
            <pc:sldMk cId="0" sldId="396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33:37.556" v="1326"/>
        <pc:sldMkLst>
          <pc:docMk/>
          <pc:sldMk cId="0" sldId="397"/>
        </pc:sldMkLst>
        <pc:spChg chg="mod">
          <ac:chgData name="Agnieszka Siedler" userId="86246ee7ac6b8d5c" providerId="LiveId" clId="{3AF5682C-FCBB-4B25-8050-7F15C6DD4AE2}" dt="2025-12-04T13:33:13.176" v="1325" actId="20577"/>
          <ac:spMkLst>
            <pc:docMk/>
            <pc:sldMk cId="0" sldId="397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33:37.556" v="1326"/>
          <ac:spMkLst>
            <pc:docMk/>
            <pc:sldMk cId="0" sldId="397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34:43.929" v="1366" actId="20577"/>
        <pc:sldMkLst>
          <pc:docMk/>
          <pc:sldMk cId="0" sldId="398"/>
        </pc:sldMkLst>
        <pc:spChg chg="mod">
          <ac:chgData name="Agnieszka Siedler" userId="86246ee7ac6b8d5c" providerId="LiveId" clId="{3AF5682C-FCBB-4B25-8050-7F15C6DD4AE2}" dt="2025-12-04T13:33:49.621" v="1345" actId="20577"/>
          <ac:spMkLst>
            <pc:docMk/>
            <pc:sldMk cId="0" sldId="398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34:43.929" v="1366" actId="20577"/>
          <ac:spMkLst>
            <pc:docMk/>
            <pc:sldMk cId="0" sldId="398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3:35:26.773" v="1384" actId="20577"/>
        <pc:sldMkLst>
          <pc:docMk/>
          <pc:sldMk cId="0" sldId="399"/>
        </pc:sldMkLst>
        <pc:spChg chg="mod">
          <ac:chgData name="Agnieszka Siedler" userId="86246ee7ac6b8d5c" providerId="LiveId" clId="{3AF5682C-FCBB-4B25-8050-7F15C6DD4AE2}" dt="2025-12-04T13:33:59.507" v="1352" actId="20577"/>
          <ac:spMkLst>
            <pc:docMk/>
            <pc:sldMk cId="0" sldId="399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3:35:26.773" v="1384" actId="20577"/>
          <ac:spMkLst>
            <pc:docMk/>
            <pc:sldMk cId="0" sldId="399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2:54:05.792" v="13" actId="114"/>
        <pc:sldMkLst>
          <pc:docMk/>
          <pc:sldMk cId="0" sldId="400"/>
        </pc:sldMkLst>
        <pc:spChg chg="mod">
          <ac:chgData name="Agnieszka Siedler" userId="86246ee7ac6b8d5c" providerId="LiveId" clId="{3AF5682C-FCBB-4B25-8050-7F15C6DD4AE2}" dt="2025-12-04T12:53:52.010" v="9" actId="20577"/>
          <ac:spMkLst>
            <pc:docMk/>
            <pc:sldMk cId="0" sldId="400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54:05.792" v="13" actId="114"/>
          <ac:spMkLst>
            <pc:docMk/>
            <pc:sldMk cId="0" sldId="400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C442E2C-4CE8-156C-55F3-A4854779F4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1E554781-C448-6C7E-98F1-AB08EE8DEC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CE6F31C-B4E2-4239-9806-AF60F434F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518A208-C61A-D18E-4B5A-F76F15CB9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EED66CA-9EBA-7D91-7511-170D3C046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3118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71F0880-C9C7-C96D-99EC-4E7ED03C9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F4CDB32-CA29-C0EC-39F3-F665E2FB9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EE082C2-ADAB-EDA1-3D45-A80365E35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385AFD6-47E6-5FC5-FF0F-56BC2FB57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CCF2EF4-680A-64E2-BD3B-26C90A7E0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6744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9EEADBE7-A44F-BC1C-38EF-4BB844CCB7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0B6338B4-9474-4B03-63F7-307B078A03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E34E374-789D-EEFB-C2AC-1E433CB3A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47A0921-C38D-FF14-468E-F47C5DFAF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0081D48-5D78-3437-FF95-F4B2EA9E9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38982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AACFB80-A9AF-2439-F785-FB8AAB696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B5FC5A3-94B4-7182-78FC-D3CE73005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4952B5F-525C-3494-E2FB-28228D0BA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8605201-54D1-7E26-EEA1-93C2B478E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F67B21B-7E4F-8D52-6979-055AE6BFC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74686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9504106-8703-6F12-BE60-DB5586CA5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2D8BD2F-6A07-F4C3-CFC0-265BBCD2ED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17E55D2-BD70-977B-C391-552B8D69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E032ED3-EFFB-532A-207C-D007239DC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E942CFA-D12D-3BED-6F19-5D0C0616B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1292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6B5FB56-904C-45F6-2283-2D2F37A90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A477ECE-A357-EC9E-3115-3A05E5F376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E84B877-910D-E67F-9480-69C5C78467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0C34303-269C-52DF-F6D7-9D378EE53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04B84DB-5BBD-34D2-A220-3FA03096F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5128648-DCBD-2F98-DAD3-C4D419AA6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2583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2BF877-CEDC-A996-E735-29D8BFF95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9152559-FA24-B12E-EC12-B5621F022B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35669FE-7EA3-03F7-06F5-4DF0AD7CCB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A2888C11-6762-D725-6FD4-46664B0BB4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1423687-7BB1-FBD6-D366-DF8EC1D71F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F8F3AB43-53F9-CDF5-1D93-14741941C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45C3E0EC-589A-3372-8AAC-B37AF3130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FD7565F9-CCE5-62CD-7D68-5E122CBD9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8099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145FD59-095D-3AD3-6E83-F52843E53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ED09DA36-B8DE-7A74-D197-77342FB7D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BDCED31D-A82F-8EB4-CC2B-A09B8B2F7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4C392EF-F0E7-A208-6E99-3C2C9D5A3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746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CF265514-54D8-2D13-520E-3FDFF7966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B9A95F80-F2CB-4A7A-AC5E-D3A6004DA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60A9A3D-BC14-B5E9-A57D-56F73F81C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88337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5C9190-A5E7-87D9-CAF0-CAF374D7C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891F801-09C9-4607-D28C-CCD90E018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65EE28F-A68F-A017-0921-660FFDF07D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67DB463-30E8-D5E5-8234-2994AE57E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2E9743-4FB1-AD5B-ACD2-83D9DA7FE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82EDCFB-03D2-0563-0D06-2B5C189F0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1748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FA5430-6CE2-42FC-D096-F3F26F16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1775DEB3-E7B8-A577-62BE-FDA4864CDA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F6F53D5-C60F-0A3C-CD62-07E6AB9AE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E4F796B-8FF0-93C8-A3A2-99661F42D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ACDB82B-81F6-2D9F-6E29-360EAFECF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354C9A9-1C03-ECE1-947A-290D857AC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499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991726FC-A17C-BC81-3CB9-16EB1B1AB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79E489E-F27A-9C9E-FF38-AF0606FAE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E4B31A4-10E6-79F3-64F7-C5383746CA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9A987F-6451-4BE1-987F-70745549059A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98E44F2-A064-02E2-CD72-BF2279330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0588523-46F9-2FE1-981A-C4425B7351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718DD5-E54A-4D48-A558-3D8F13BA864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66817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0135" y="417838"/>
            <a:ext cx="6344281" cy="1228032"/>
            <a:chOff x="0" y="0"/>
            <a:chExt cx="12688562" cy="245606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688562" cy="2456064"/>
            </a:xfrm>
            <a:custGeom>
              <a:avLst/>
              <a:gdLst/>
              <a:ahLst/>
              <a:cxnLst/>
              <a:rect l="l" t="t" r="r" b="b"/>
              <a:pathLst>
                <a:path w="12688562" h="2456064">
                  <a:moveTo>
                    <a:pt x="0" y="0"/>
                  </a:moveTo>
                  <a:lnTo>
                    <a:pt x="12688562" y="0"/>
                  </a:lnTo>
                  <a:lnTo>
                    <a:pt x="12688562" y="2456064"/>
                  </a:lnTo>
                  <a:lnTo>
                    <a:pt x="0" y="24560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8100"/>
              <a:ext cx="12688562" cy="2417964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>
                <a:lnSpc>
                  <a:spcPts val="1728"/>
                </a:lnSpc>
              </a:pPr>
              <a:r>
                <a:rPr lang="en-US" sz="1600" b="1" spc="1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UPSKILLING PRESERVICE TEACHERS TO SUPPORT YOUNG CHILDREN WITH AUTISM SPECTRUM DISORDER THROUGH DIGITAL SOCIAL STORIES</a:t>
              </a:r>
            </a:p>
            <a:p>
              <a:pPr>
                <a:lnSpc>
                  <a:spcPts val="1728"/>
                </a:lnSpc>
              </a:pPr>
              <a:endParaRPr lang="en-US" sz="1600" b="1" spc="175">
                <a:solidFill>
                  <a:srgbClr val="000000"/>
                </a:solidFill>
                <a:latin typeface="Helvetica World Bold"/>
                <a:ea typeface="Helvetica World Bold"/>
                <a:cs typeface="Helvetica World Bold"/>
                <a:sym typeface="Helvetica World Bold"/>
              </a:endParaRPr>
            </a:p>
            <a:p>
              <a:pPr>
                <a:lnSpc>
                  <a:spcPts val="1728"/>
                </a:lnSpc>
              </a:pPr>
              <a:r>
                <a:rPr lang="en-US" sz="1600" b="1" spc="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2024-1-PL01-KA220-HED-000246304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694959" y="-586375"/>
            <a:ext cx="2935960" cy="2935960"/>
            <a:chOff x="0" y="0"/>
            <a:chExt cx="5871920" cy="5871920"/>
          </a:xfrm>
        </p:grpSpPr>
        <p:sp>
          <p:nvSpPr>
            <p:cNvPr id="9" name="Freeform 9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6848918" y="503577"/>
            <a:ext cx="3506209" cy="756055"/>
            <a:chOff x="0" y="0"/>
            <a:chExt cx="7012418" cy="1512110"/>
          </a:xfrm>
        </p:grpSpPr>
        <p:sp>
          <p:nvSpPr>
            <p:cNvPr id="11" name="Freeform 11" descr="Obraz zawierający Jaskrawoniebieski, Czcionka, niebieskie, zrzut ekranu  Zawartość wygenerowana przez AI może być niepoprawna."/>
            <p:cNvSpPr/>
            <p:nvPr/>
          </p:nvSpPr>
          <p:spPr>
            <a:xfrm>
              <a:off x="0" y="0"/>
              <a:ext cx="7012432" cy="1512062"/>
            </a:xfrm>
            <a:custGeom>
              <a:avLst/>
              <a:gdLst/>
              <a:ahLst/>
              <a:cxnLst/>
              <a:rect l="l" t="t" r="r" b="b"/>
              <a:pathLst>
                <a:path w="7012432" h="1512062">
                  <a:moveTo>
                    <a:pt x="0" y="0"/>
                  </a:moveTo>
                  <a:lnTo>
                    <a:pt x="7012432" y="0"/>
                  </a:lnTo>
                  <a:lnTo>
                    <a:pt x="7012432" y="1512062"/>
                  </a:lnTo>
                  <a:lnTo>
                    <a:pt x="0" y="1512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15298" y="5449984"/>
            <a:ext cx="3892962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pl-PL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Opracowanie</a:t>
            </a:r>
            <a:r>
              <a:rPr lang="en-US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:</a:t>
            </a:r>
          </a:p>
          <a:p>
            <a:pPr>
              <a:lnSpc>
                <a:spcPts val="1919"/>
              </a:lnSpc>
            </a:pPr>
            <a:r>
              <a:rPr lang="pl-PL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dr Elena Marin</a:t>
            </a:r>
            <a:endParaRPr lang="en-US" sz="1600" dirty="0">
              <a:solidFill>
                <a:srgbClr val="000000"/>
              </a:solidFill>
              <a:latin typeface="Aptos"/>
              <a:ea typeface="Aptos"/>
              <a:cs typeface="Aptos"/>
              <a:sym typeface="Apto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879600" y="3006068"/>
            <a:ext cx="8585200" cy="2152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pl-PL" sz="2933" b="1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Ewaluacja efektywności narzędzi cyfrowych oraz historyjek społecznych</a:t>
            </a:r>
            <a:endParaRPr lang="en-US" sz="2933" b="1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  <a:p>
            <a:pPr algn="ctr">
              <a:lnSpc>
                <a:spcPts val="3360"/>
              </a:lnSpc>
            </a:pPr>
            <a:r>
              <a:rPr lang="pl-PL" sz="2133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WYKŁAD</a:t>
            </a:r>
          </a:p>
          <a:p>
            <a:pPr algn="ctr">
              <a:lnSpc>
                <a:spcPts val="3360"/>
              </a:lnSpc>
            </a:pPr>
            <a:endParaRPr lang="en-US" sz="2933" b="1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  <a:p>
            <a:pPr algn="ctr">
              <a:lnSpc>
                <a:spcPts val="3360"/>
              </a:lnSpc>
            </a:pPr>
            <a:r>
              <a:rPr lang="pl-PL" sz="240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Załącznik </a:t>
            </a:r>
            <a:r>
              <a:rPr lang="pl-PL" sz="2400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F.2</a:t>
            </a:r>
            <a:endParaRPr lang="en-US" sz="2800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</p:txBody>
      </p:sp>
      <p:sp>
        <p:nvSpPr>
          <p:cNvPr id="14" name="Podtytuł 2">
            <a:extLst>
              <a:ext uri="{FF2B5EF4-FFF2-40B4-BE49-F238E27FC236}">
                <a16:creationId xmlns:a16="http://schemas.microsoft.com/office/drawing/2014/main" id="{232F05AB-EFB6-C3CB-18F5-6EDB71740E8A}"/>
              </a:ext>
            </a:extLst>
          </p:cNvPr>
          <p:cNvSpPr txBox="1">
            <a:spLocks/>
          </p:cNvSpPr>
          <p:nvPr/>
        </p:nvSpPr>
        <p:spPr>
          <a:xfrm>
            <a:off x="8686800" y="5374752"/>
            <a:ext cx="2800157" cy="1262479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4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MODU</a:t>
            </a:r>
            <a:r>
              <a:rPr lang="pl-PL" sz="24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Ł</a:t>
            </a:r>
            <a:r>
              <a:rPr lang="en-US" sz="24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 </a:t>
            </a:r>
            <a:r>
              <a:rPr lang="pl-PL" sz="24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6</a:t>
            </a:r>
            <a:r>
              <a:rPr lang="pl-PL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sz="2400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2400" dirty="0">
                <a:solidFill>
                  <a:srgbClr val="379CF6"/>
                </a:solidFill>
              </a:rPr>
              <a:t>Ocena efektów: monitorowanie rozwoju i dostosowywanie wsparcia</a:t>
            </a:r>
            <a:endParaRPr lang="en-US" sz="2400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Zaangażowanie jako kryterium oceny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77155" y="1669143"/>
            <a:ext cx="11252390" cy="4752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8033" lvl="2" indent="-172678">
              <a:lnSpc>
                <a:spcPts val="3399"/>
              </a:lnSpc>
              <a:buFont typeface="Arial"/>
              <a:buChar char="⚬"/>
            </a:pPr>
            <a:r>
              <a:rPr lang="pl-PL" sz="20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Mierzone poprzez czas koncentracji i interakcję z narzędziem: Obejmuje to określenie, jak długo uczeń pozostaje skupiony na cyfrowym narzędziu lub historyjce społecznej oraz jak aktywnie z niego korzysta (np. klikanie przycisków, odpowiadanie na pytania, podążanie za treścią).</a:t>
            </a:r>
          </a:p>
          <a:p>
            <a:pPr marL="518033" lvl="2" indent="-172678">
              <a:lnSpc>
                <a:spcPts val="3399"/>
              </a:lnSpc>
              <a:buFont typeface="Arial"/>
              <a:buChar char="⚬"/>
            </a:pPr>
            <a:r>
              <a:rPr lang="pl-PL" sz="20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Narzędzia pomiarowe: Obserwacja czasu poświęconego zadaniu (</a:t>
            </a:r>
            <a:r>
              <a:rPr lang="pl-PL" sz="2000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time</a:t>
            </a:r>
            <a:r>
              <a:rPr lang="pl-PL" sz="20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-on-</a:t>
            </a:r>
            <a:r>
              <a:rPr lang="pl-PL" sz="2000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task</a:t>
            </a:r>
            <a:r>
              <a:rPr lang="pl-PL" sz="20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) polega na śledzeniu rzeczywistego czasu, w którym uczeń angażuje się w zadanie bez rozpraszania. Technologia śledzenia wzroku (</a:t>
            </a:r>
            <a:r>
              <a:rPr lang="pl-PL" sz="2000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eye</a:t>
            </a:r>
            <a:r>
              <a:rPr lang="pl-PL" sz="20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</a:t>
            </a:r>
            <a:r>
              <a:rPr lang="pl-PL" sz="2000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tracking</a:t>
            </a:r>
            <a:r>
              <a:rPr lang="pl-PL" sz="20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) - dostarcza precyzyjnych danych o tym, gdzie i jak długo uczeń patrzy na określone elementy, co wskazuje na poziom koncentracji i zainteresowania.</a:t>
            </a:r>
          </a:p>
          <a:p>
            <a:pPr marL="518033" lvl="2" indent="-172678">
              <a:lnSpc>
                <a:spcPts val="3399"/>
              </a:lnSpc>
              <a:buFont typeface="Arial"/>
              <a:buChar char="⚬"/>
            </a:pPr>
            <a:r>
              <a:rPr lang="pl-PL" sz="20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Zaangażowanie jako wskaźnik potencjału uczenia się: Wysokie zaangażowanie zazwyczaj wiąże się z lepszym zrozumieniem i zapamiętywaniem treści. Gdy uczniowie są uważni i aktywnie uczestniczą w zadaniu, mają większą szansę przyswoić materiał i uogólnić zdobyte umiejętności poza sytuacją interwencji.</a:t>
            </a:r>
            <a:endParaRPr lang="en-US" sz="20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lang="pl-PL"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Reakcje emocjonalne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54513" y="1739368"/>
            <a:ext cx="10820400" cy="5503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8514" lvl="2" indent="-182838">
              <a:lnSpc>
                <a:spcPts val="3599"/>
              </a:lnSpc>
              <a:buFont typeface="Arial"/>
              <a:buChar char="⚬"/>
            </a:pPr>
            <a:r>
              <a:rPr lang="pl-PL" sz="23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Obserwacja stanów emocjonalnych: Obejmuje monitorowanie widocznych oznak emocji, takich jak lęk, spokój, radość, frustracja czy stres, pojawiających się podczas interakcji ucznia z narzędziem cyfrowym lub historyjką społeczną.</a:t>
            </a:r>
          </a:p>
          <a:p>
            <a:pPr marL="548514" lvl="2" indent="-182838">
              <a:lnSpc>
                <a:spcPts val="3599"/>
              </a:lnSpc>
              <a:buFont typeface="Arial"/>
              <a:buChar char="⚬"/>
            </a:pPr>
            <a:r>
              <a:rPr lang="pl-PL" sz="23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Metody oceny: Dzienniki nauczyciela lub terapeuty dokumentujące reakcje emocjonalne, narzędzia do analizy mimiki twarzy oraz listy kontrolne </a:t>
            </a:r>
            <a:r>
              <a:rPr lang="pl-PL" sz="2399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zachowań</a:t>
            </a:r>
            <a:r>
              <a:rPr lang="pl-PL" sz="23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mogą dostarczać systematycznych danych.</a:t>
            </a:r>
          </a:p>
          <a:p>
            <a:pPr marL="548514" lvl="2" indent="-182838">
              <a:lnSpc>
                <a:spcPts val="3599"/>
              </a:lnSpc>
              <a:buFont typeface="Arial"/>
              <a:buChar char="⚬"/>
            </a:pPr>
            <a:r>
              <a:rPr lang="pl-PL" sz="23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Znaczenie dla celów edukacyjnych: Dane dotyczące reakcji emocjonalnych pomagają zrozumieć, jak interwencja wpływa na regulację emocji ucznia — ważną dla sukcesu społecznego i szkolnego. Pozytywne reakcje emocjonalne często wskazują, że uczeń czuje się bezpiecznie, jest rozumiany i zmotywowany do dalszej współpracy</a:t>
            </a:r>
            <a:r>
              <a:rPr lang="en-US" sz="23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.</a:t>
            </a:r>
          </a:p>
          <a:p>
            <a:pPr marL="548514" lvl="2" indent="-182838">
              <a:lnSpc>
                <a:spcPts val="3599"/>
              </a:lnSpc>
              <a:buFont typeface="Arial"/>
              <a:buChar char="⚬"/>
            </a:pPr>
            <a:endParaRPr lang="en-US" sz="2399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Zmiana zachowania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94714" y="1651170"/>
            <a:ext cx="11745189" cy="50416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48514" lvl="2" indent="-182838">
              <a:lnSpc>
                <a:spcPts val="3599"/>
              </a:lnSpc>
              <a:buFont typeface="Arial"/>
              <a:buChar char="⚬"/>
            </a:pPr>
            <a:r>
              <a:rPr lang="pl-PL" sz="23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Określ konkretne zachowania docelowe: Obserwowalne działania, których częstotliwość chcesz zwiększyć lub zmniejszyć, takie jak dzielenie się zabawkami, proszenie o pomoc czy wykonywanie poleceń.</a:t>
            </a:r>
          </a:p>
          <a:p>
            <a:pPr marL="548514" lvl="2" indent="-182838">
              <a:lnSpc>
                <a:spcPts val="3599"/>
              </a:lnSpc>
              <a:buFont typeface="Arial"/>
              <a:buChar char="⚬"/>
            </a:pPr>
            <a:r>
              <a:rPr lang="pl-PL" sz="23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Wykorzystanie danych ABC: To narzędzie analizy zachowania, w którym zapisuje się: A (</a:t>
            </a:r>
            <a:r>
              <a:rPr lang="pl-PL" sz="2399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Antecedent</a:t>
            </a:r>
            <a:r>
              <a:rPr lang="pl-PL" sz="23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) – co wydarzyło się tuż przed zachowaniem, B (</a:t>
            </a:r>
            <a:r>
              <a:rPr lang="pl-PL" sz="2399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Behavior</a:t>
            </a:r>
            <a:r>
              <a:rPr lang="pl-PL" sz="23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) – samo zachowanie, C (</a:t>
            </a:r>
            <a:r>
              <a:rPr lang="pl-PL" sz="2399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Consequence</a:t>
            </a:r>
            <a:r>
              <a:rPr lang="pl-PL" sz="23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) – co nastąpiło po zachowaniu. Pomaga to zidentyfikować wyzwalacze i czynniki wzmacniające, co ułatwia planowanie skutecznych interwencji.</a:t>
            </a:r>
          </a:p>
          <a:p>
            <a:pPr marL="548514" lvl="2" indent="-182838">
              <a:lnSpc>
                <a:spcPts val="3599"/>
              </a:lnSpc>
              <a:buFont typeface="Arial"/>
              <a:buChar char="⚬"/>
            </a:pPr>
            <a:r>
              <a:rPr lang="pl-PL" sz="23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Monitorowanie zmian zachowania w czasie: Regularne zbieranie danych ABC pozwala tworzyć wykresy pokazujące częstotliwość występowania danego zachowania, jego wzrost lub spadek oraz wszelkie wzorce związane ze zmianami środowiskowymi lub zastosowanymi strategiami.</a:t>
            </a:r>
            <a:endParaRPr lang="en-US" sz="2399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lang="pl-PL"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Ewaluacja poprzez obserwację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78704" y="1644820"/>
            <a:ext cx="10820400" cy="5028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8667" lvl="2" indent="-182889">
              <a:lnSpc>
                <a:spcPts val="3600"/>
              </a:lnSpc>
              <a:buFont typeface="Arial"/>
              <a:buChar char="⚬"/>
            </a:pPr>
            <a:r>
              <a:rPr lang="pl-PL" sz="2000" spc="-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Ustrukturyzowane formularze obserwacyjne: Są to standaryzowane szablony lub listy kontrolne służące do systematycznego zapisywania określonych </a:t>
            </a:r>
            <a:r>
              <a:rPr lang="pl-PL" sz="2000" spc="-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zachowań</a:t>
            </a:r>
            <a:r>
              <a:rPr lang="pl-PL" sz="2000" spc="-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lub reakcji podczas interwencji. Pomagają zapewnić spójność i obiektywność w monitorowaniu postępów lub zmian.</a:t>
            </a:r>
          </a:p>
          <a:p>
            <a:pPr marL="548667" lvl="2" indent="-182889">
              <a:lnSpc>
                <a:spcPts val="3600"/>
              </a:lnSpc>
              <a:buFont typeface="Arial"/>
              <a:buChar char="⚬"/>
            </a:pPr>
            <a:r>
              <a:rPr lang="pl-PL" sz="2000" spc="-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Obserwacja rówieśnicza vs. obserwacja osób dorosłych: Obserwacja rówieśnicza polega na tym, że zachowanie dziecka obserwują jego koledzy lub inne dzieci, czasem także udzielając informacji zwrotnych. Jest to przydatne do zrozumienia dynamiki społecznej i naturalnych reakcji w rzeczywistych interakcjach z rówieśnikami. </a:t>
            </a:r>
          </a:p>
          <a:p>
            <a:pPr marL="548667" lvl="2" indent="-182889">
              <a:lnSpc>
                <a:spcPts val="3600"/>
              </a:lnSpc>
              <a:buFont typeface="Arial"/>
              <a:buChar char="⚬"/>
            </a:pPr>
            <a:r>
              <a:rPr lang="pl-PL" sz="2000" spc="-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Obserwacja dokonywana przez osoby dorosłe zazwyczaj obejmuje nauczycieli, terapeutów lub badaczy, którzy wykorzystują profesjonalny sposoby oceny i potrafią zauważyć subtelne zmiany w zachowaniu, niewidoczne dla rówieśników.</a:t>
            </a:r>
            <a:endParaRPr lang="en-US" sz="2000" spc="-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Metody zbierania danych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4"/>
            <a:ext cx="10820400" cy="2587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spc="-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Zliczanie częstości wystąpień zachowania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spc="-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Czas trwania zachowania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spc="-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Oceny w skali </a:t>
            </a:r>
            <a:r>
              <a:rPr lang="pl-PL" sz="2732" spc="-3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Likerta</a:t>
            </a:r>
            <a:endParaRPr lang="pl-PL" sz="2732" spc="-3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spc="-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Obserwacje rówieśnicze vs. obserwacje dorosłych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spc="-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Cyfrowe dzienniki monitorujące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Przykłady narzędzi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4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ClassDojo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(monitorowanie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zachowań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)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Pictello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(tworzenie spersonalizowanych cyfrowych historyjek)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Book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Creator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(budowanie własnych opowieści)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Aplikacje do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wideomodelowania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0"/>
            <a:ext cx="9222216" cy="2041093"/>
            <a:chOff x="0" y="0"/>
            <a:chExt cx="18444432" cy="40821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Lista kontrola do ewaluacji wpływu historyjki społecznej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4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Czy widać zaangażowanie dziecka?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Czy dziecko prawidłowo podąża za treścią historyjki?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Czy pożądane zachowania się nasilają?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Czy dane są zbierane konsekwentnie?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lang="pl-PL"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Jakościowe informacja zwrotna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3"/>
            <a:ext cx="10820400" cy="15356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98" lvl="2" indent="-208266">
              <a:lnSpc>
                <a:spcPts val="4100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Wykorzystuj wywiady i obserwacje nauczycieli, rodziców oraz terapeutów, aby uzyskać głębszy wgląd w zmiany zachowania i postaw.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Triangulacja danych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3"/>
            <a:ext cx="10820400" cy="1009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98" lvl="2" indent="-208266">
              <a:lnSpc>
                <a:spcPts val="4100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Łączenie informacji z wielu źródeł danych (obserwacji, zapisów ilościowych i wywiadów) zwiększa rzetelność i trafność ewaluacji.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Wnioski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3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Narzędzia cyfrowe i historyjki społeczne są skuteczne, gdy są właściwie dostosowane i regularnie oceniane.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Monitorowanie w dłuższej perspektywie oraz systematyczne obserwacje są podstawą.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Wprowadzenie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715741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6532" lvl="2">
              <a:lnSpc>
                <a:spcPts val="4100"/>
              </a:lnSpc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Narzędzia cyfrowe i historyjki społeczne są powszechnie stosowane w edukacji specjalnej, szczególnie w pracy z uczniami w spektrum autyzmu. Ewaluacja pomaga określić ich skuteczność i wskazać obszary wymagające ulepszeń.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Literatura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77155" y="1743774"/>
            <a:ext cx="10820400" cy="4901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3427" lvl="2" indent="-177809">
              <a:lnSpc>
                <a:spcPts val="3500"/>
              </a:lnSpc>
              <a:buFont typeface="Arial"/>
              <a:buChar char="⚬"/>
            </a:pPr>
            <a:r>
              <a:rPr lang="en-US" sz="233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Seker, B. S. (2016). An evaluation of digital stories created for social studies teaching. </a:t>
            </a:r>
            <a:r>
              <a:rPr lang="en-US" sz="2333" i="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Journal of Education and Practice, 7(29</a:t>
            </a:r>
            <a:r>
              <a:rPr lang="en-US" sz="233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), 18-29.</a:t>
            </a:r>
          </a:p>
          <a:p>
            <a:pPr marL="533427" lvl="2" indent="-177809">
              <a:lnSpc>
                <a:spcPts val="3500"/>
              </a:lnSpc>
              <a:buFont typeface="Arial"/>
              <a:buChar char="⚬"/>
            </a:pPr>
            <a:r>
              <a:rPr lang="en-US" sz="233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Camilleri, L. J., Maras, K., &amp; Brosnan, M. (2022). The impact of using digitally-mediated social stories on the perceived competence and attitudes of parents and practitioners supporting children with autism. </a:t>
            </a:r>
            <a:r>
              <a:rPr lang="en-US" sz="2333" i="1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PLoS</a:t>
            </a:r>
            <a:r>
              <a:rPr lang="en-US" sz="2333" i="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One, 17(1</a:t>
            </a:r>
            <a:r>
              <a:rPr lang="en-US" sz="233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), e0262598</a:t>
            </a:r>
          </a:p>
          <a:p>
            <a:pPr marL="533427" lvl="2" indent="-177809">
              <a:lnSpc>
                <a:spcPts val="3500"/>
              </a:lnSpc>
              <a:buFont typeface="Arial"/>
              <a:buChar char="⚬"/>
            </a:pPr>
            <a:r>
              <a:rPr lang="en-US" sz="233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Camilleri, L. J., Maras, K., &amp; Brosnan, M. (2024). Effective digital support for autism: Digital social stories. </a:t>
            </a:r>
            <a:r>
              <a:rPr lang="en-US" sz="2333" i="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Frontiers in Psychiatry, 14</a:t>
            </a:r>
            <a:r>
              <a:rPr lang="en-US" sz="233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, 1272157.</a:t>
            </a:r>
          </a:p>
          <a:p>
            <a:pPr marL="533497" lvl="2" indent="-177832">
              <a:lnSpc>
                <a:spcPts val="3500"/>
              </a:lnSpc>
              <a:buFont typeface="Arial"/>
              <a:buChar char="⚬"/>
            </a:pPr>
            <a:r>
              <a:rPr lang="en-US" sz="233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Qi, C. H., Barton, E. E., Collier, M., Lin, Y. L., &amp; Montoya, C. (2018). A systematic review of effects of social stories interventions for individuals with autism spectrum disorder. </a:t>
            </a:r>
            <a:r>
              <a:rPr lang="en-US" sz="2333" i="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Focus on Autism and Other Developmental Disabilities, 33(1</a:t>
            </a:r>
            <a:r>
              <a:rPr lang="en-US" sz="233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), 25-34.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2781848"/>
            <a:ext cx="11131688" cy="1579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Niniejszy materiał dydaktyczny powstał w ramach przygotowania programu nauczania projektu: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„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Upskilling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Preservice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Teachers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to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Support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Young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Children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with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Autism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Spectrum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Disorder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through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Digital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Social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Stories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”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(Numer projektu: 2024-1-PL01-KA220-HED-000246304), współfinansowanego przez Unię Europejską.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Poglądy i opinie wyrażone w publikacji są wyłącznie opiniami autorów i nie odzwierciedlają oficjalnego stanowiska Unii Europejskiej i EACEA. Unia Europejska ani organ finansujący nie ponoszą odpowiedzialności za treść.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85800" y="275676"/>
            <a:ext cx="3370994" cy="707356"/>
            <a:chOff x="0" y="0"/>
            <a:chExt cx="6741988" cy="14147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742049" cy="1414653"/>
            </a:xfrm>
            <a:custGeom>
              <a:avLst/>
              <a:gdLst/>
              <a:ahLst/>
              <a:cxnLst/>
              <a:rect l="l" t="t" r="r" b="b"/>
              <a:pathLst>
                <a:path w="6742049" h="1414653">
                  <a:moveTo>
                    <a:pt x="0" y="0"/>
                  </a:moveTo>
                  <a:lnTo>
                    <a:pt x="6742049" y="0"/>
                  </a:lnTo>
                  <a:lnTo>
                    <a:pt x="6742049" y="1414653"/>
                  </a:lnTo>
                  <a:lnTo>
                    <a:pt x="0" y="1414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4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732617" y="5653422"/>
            <a:ext cx="1899523" cy="736065"/>
            <a:chOff x="0" y="0"/>
            <a:chExt cx="3799046" cy="14721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799078" cy="1472184"/>
            </a:xfrm>
            <a:custGeom>
              <a:avLst/>
              <a:gdLst/>
              <a:ahLst/>
              <a:cxnLst/>
              <a:rect l="l" t="t" r="r" b="b"/>
              <a:pathLst>
                <a:path w="3799078" h="1472184">
                  <a:moveTo>
                    <a:pt x="0" y="0"/>
                  </a:moveTo>
                  <a:lnTo>
                    <a:pt x="3799078" y="0"/>
                  </a:lnTo>
                  <a:lnTo>
                    <a:pt x="3799078" y="1472184"/>
                  </a:lnTo>
                  <a:lnTo>
                    <a:pt x="0" y="1472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212" b="-20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638115" y="5672251"/>
            <a:ext cx="2181535" cy="622647"/>
            <a:chOff x="0" y="0"/>
            <a:chExt cx="4363070" cy="12452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363085" cy="1245235"/>
            </a:xfrm>
            <a:custGeom>
              <a:avLst/>
              <a:gdLst/>
              <a:ahLst/>
              <a:cxnLst/>
              <a:rect l="l" t="t" r="r" b="b"/>
              <a:pathLst>
                <a:path w="4363085" h="1245235">
                  <a:moveTo>
                    <a:pt x="0" y="0"/>
                  </a:moveTo>
                  <a:lnTo>
                    <a:pt x="4363085" y="0"/>
                  </a:lnTo>
                  <a:lnTo>
                    <a:pt x="4363085" y="1245235"/>
                  </a:lnTo>
                  <a:lnTo>
                    <a:pt x="0" y="12452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143" b="-14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804358" y="5614644"/>
            <a:ext cx="742261" cy="800921"/>
            <a:chOff x="0" y="0"/>
            <a:chExt cx="1484522" cy="160184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84503" cy="1601851"/>
            </a:xfrm>
            <a:custGeom>
              <a:avLst/>
              <a:gdLst/>
              <a:ahLst/>
              <a:cxnLst/>
              <a:rect l="l" t="t" r="r" b="b"/>
              <a:pathLst>
                <a:path w="1484503" h="1601851">
                  <a:moveTo>
                    <a:pt x="0" y="0"/>
                  </a:moveTo>
                  <a:lnTo>
                    <a:pt x="1484503" y="0"/>
                  </a:lnTo>
                  <a:lnTo>
                    <a:pt x="148450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2" r="-15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760785" y="5614644"/>
            <a:ext cx="870983" cy="800921"/>
            <a:chOff x="0" y="0"/>
            <a:chExt cx="1741966" cy="160184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41932" cy="1601851"/>
            </a:xfrm>
            <a:custGeom>
              <a:avLst/>
              <a:gdLst/>
              <a:ahLst/>
              <a:cxnLst/>
              <a:rect l="l" t="t" r="r" b="b"/>
              <a:pathLst>
                <a:path w="1741932" h="1601851">
                  <a:moveTo>
                    <a:pt x="0" y="0"/>
                  </a:moveTo>
                  <a:lnTo>
                    <a:pt x="1741932" y="0"/>
                  </a:lnTo>
                  <a:lnTo>
                    <a:pt x="1741932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68" r="-70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757016" y="5614644"/>
            <a:ext cx="795617" cy="800921"/>
            <a:chOff x="0" y="0"/>
            <a:chExt cx="1591234" cy="160184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91183" cy="1601851"/>
            </a:xfrm>
            <a:custGeom>
              <a:avLst/>
              <a:gdLst/>
              <a:ahLst/>
              <a:cxnLst/>
              <a:rect l="l" t="t" r="r" b="b"/>
              <a:pathLst>
                <a:path w="1591183" h="1601851">
                  <a:moveTo>
                    <a:pt x="0" y="0"/>
                  </a:moveTo>
                  <a:lnTo>
                    <a:pt x="1591183" y="0"/>
                  </a:lnTo>
                  <a:lnTo>
                    <a:pt x="159118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r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889124" y="5772020"/>
            <a:ext cx="1498518" cy="486168"/>
            <a:chOff x="0" y="0"/>
            <a:chExt cx="2997036" cy="97233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997073" cy="972312"/>
            </a:xfrm>
            <a:custGeom>
              <a:avLst/>
              <a:gdLst/>
              <a:ahLst/>
              <a:cxnLst/>
              <a:rect l="l" t="t" r="r" b="b"/>
              <a:pathLst>
                <a:path w="2997073" h="972312">
                  <a:moveTo>
                    <a:pt x="0" y="0"/>
                  </a:moveTo>
                  <a:lnTo>
                    <a:pt x="2997073" y="0"/>
                  </a:lnTo>
                  <a:lnTo>
                    <a:pt x="2997073" y="972312"/>
                  </a:lnTo>
                  <a:lnTo>
                    <a:pt x="0" y="9723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138" r="1" b="-14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685800" y="1274782"/>
            <a:ext cx="8252913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20"/>
              </a:lnSpc>
            </a:pPr>
            <a:r>
              <a:rPr lang="en-US" sz="6266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EARLY-ASD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0451958" y="-298592"/>
            <a:ext cx="1968784" cy="1968784"/>
            <a:chOff x="0" y="0"/>
            <a:chExt cx="3937568" cy="393756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937508" cy="3937508"/>
            </a:xfrm>
            <a:custGeom>
              <a:avLst/>
              <a:gdLst/>
              <a:ahLst/>
              <a:cxnLst/>
              <a:rect l="l" t="t" r="r" b="b"/>
              <a:pathLst>
                <a:path w="3937508" h="3937508">
                  <a:moveTo>
                    <a:pt x="0" y="0"/>
                  </a:moveTo>
                  <a:lnTo>
                    <a:pt x="3937508" y="0"/>
                  </a:lnTo>
                  <a:lnTo>
                    <a:pt x="3937508" y="3937508"/>
                  </a:lnTo>
                  <a:lnTo>
                    <a:pt x="0" y="39375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r="-1" b="-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Cele spotkania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06972" y="2753841"/>
            <a:ext cx="10820400" cy="15356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spc="-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Zrozumienie różnice między rezultatami krótko- i długoterminowymi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spc="-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Określenie kryteriów skuteczności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spc="-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Zapoznanie się z metodami monitorowania postępów i ewaluacji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Czym są narzędzia cyfrowe</a:t>
              </a:r>
              <a:r>
                <a:rPr lang="en-US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?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368839" y="3429000"/>
            <a:ext cx="9342719" cy="31020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16478" lvl="2">
              <a:lnSpc>
                <a:spcPts val="4099"/>
              </a:lnSpc>
            </a:pPr>
            <a:r>
              <a:rPr lang="pl-PL" sz="2400" b="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Przykłady</a:t>
            </a:r>
            <a:r>
              <a:rPr lang="en-US" sz="2400" b="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: </a:t>
            </a:r>
            <a:endParaRPr lang="pl-PL" sz="2400" b="1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  <a:p>
            <a:pPr marL="416478" lvl="2">
              <a:lnSpc>
                <a:spcPts val="4099"/>
              </a:lnSpc>
            </a:pPr>
            <a:r>
              <a:rPr lang="pl-PL" sz="20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Aplikacje, gry, narzędzia AAC (wspomagającej i alternatywnej                komunikacji), harmonogramy wizualne, interaktywne książeczki,         platformy do modelowania wideo oraz </a:t>
            </a:r>
            <a:r>
              <a:rPr lang="pl-PL" sz="2000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grywalizowane</a:t>
            </a:r>
            <a:r>
              <a:rPr lang="pl-PL" sz="20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środowiska edukacyjne zaprojektowane tak, aby wspierać komunikację, umiejętności społeczne i regulację emocji u uczniów ze specjalnymi potrzebami edukacyjnymi.</a:t>
            </a:r>
            <a:endParaRPr lang="en-US" sz="24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34A5C5C7-26F1-A101-7FDA-2BDACA151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3008" y="2900711"/>
            <a:ext cx="3184547" cy="2204019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F2A4C855-096A-10F8-40C5-E52E6FEC993A}"/>
              </a:ext>
            </a:extLst>
          </p:cNvPr>
          <p:cNvSpPr txBox="1"/>
          <p:nvPr/>
        </p:nvSpPr>
        <p:spPr>
          <a:xfrm>
            <a:off x="310054" y="1643642"/>
            <a:ext cx="11398469" cy="1617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16478" lvl="2">
              <a:lnSpc>
                <a:spcPts val="4099"/>
              </a:lnSpc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Obejmują one różnego typu aplikacje, narzędzia komunikacji wspomagającej, modelowanie wideo oraz interaktywne oprogramowanie wspierające naukę i zachowanie dzieci ze specjalnymi potrzebami.</a:t>
            </a:r>
            <a:endParaRPr lang="en-US" sz="24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Czym są historyjki społeczne</a:t>
              </a:r>
              <a:r>
                <a:rPr lang="en-US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?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60375" y="1770029"/>
            <a:ext cx="8137390" cy="25762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Historyjki społeczne zostały opracowane przez </a:t>
            </a:r>
            <a:r>
              <a:rPr lang="pl-PL" sz="2400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Carol</a:t>
            </a: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Gray na początku lat 90. jako sposób nauczania umiejętności społecznych za pomocą krótkich, opisowych narracji.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Wyjaśniają sytuacje społeczne, oczekiwania oraz odpowiednie reakcje w sposób jasny i wspierający.</a:t>
            </a:r>
            <a:r>
              <a:rPr lang="en-US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.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486D646A-A5E3-A685-EB36-C9672250BB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3107" y="1821526"/>
            <a:ext cx="2544397" cy="2238703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667FAFBB-3408-E426-E0D8-EDCB8CA298F8}"/>
              </a:ext>
            </a:extLst>
          </p:cNvPr>
          <p:cNvSpPr txBox="1"/>
          <p:nvPr/>
        </p:nvSpPr>
        <p:spPr>
          <a:xfrm>
            <a:off x="-343698" y="4312107"/>
            <a:ext cx="12204621" cy="2142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1916" lvl="3" indent="-208238">
              <a:lnSpc>
                <a:spcPts val="4099"/>
              </a:lnSpc>
              <a:buFont typeface="Arial"/>
              <a:buChar char="⚬"/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Są dostosowane do indywidualnych potrzeb uczniów i często zawierają elementy wizualne, prosty język oraz pozytywny ton.</a:t>
            </a:r>
          </a:p>
          <a:p>
            <a:pPr marL="1081916" lvl="3" indent="-208238">
              <a:lnSpc>
                <a:spcPts val="4099"/>
              </a:lnSpc>
              <a:buFont typeface="Arial"/>
              <a:buChar char="⚬"/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Stosuje się je m.in. do rozwijania odpowiednich </a:t>
            </a:r>
            <a:r>
              <a:rPr lang="pl-PL" sz="2400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zachowań</a:t>
            </a: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społecznych u dzieci ze spektrum autyzmu.</a:t>
            </a:r>
            <a:endParaRPr lang="en-US" sz="24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Dlaczego ewaluacja jest ważna?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62455" y="1519559"/>
            <a:ext cx="11393214" cy="25762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Ewaluacja pozwala upewnić się, że narzędzia cyfrowe i historyjki społeczne są rzeczywiście skuteczne, co pomaga nauczycielom uzasadniać ich dalsze stosowanie.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Wspiera praktykę opartą na dowodach, integrując aktualne badania i dane, dzięki czemu interwencje opierają się na sprawdzonych i wiarygodnych metodach.</a:t>
            </a:r>
            <a:endParaRPr lang="en-US" sz="24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938B78AB-324C-CFF2-FE5B-47FABF2D0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45" y="4204928"/>
            <a:ext cx="2935987" cy="2332443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88444BF7-A9B3-19C4-7D26-3B548B33AF76}"/>
              </a:ext>
            </a:extLst>
          </p:cNvPr>
          <p:cNvSpPr txBox="1"/>
          <p:nvPr/>
        </p:nvSpPr>
        <p:spPr>
          <a:xfrm>
            <a:off x="3688222" y="4400186"/>
            <a:ext cx="779433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Ponadto ewaluacja umożliwia dostosowanie interwencji do indywidualnych potrzeb ucznia poprzez modyfikowanie narzędzi w zależności od tego, jak każdy uczeń reaguje, jakie ma preferencje oraz na jakim etapie rozwoju się znajduje — co maksymalizuje zarówno zaangażowanie, jak i efekty uczenia się.</a:t>
            </a:r>
            <a:endParaRPr lang="pl-PL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Efekty krótkoterminowe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15462" y="1691792"/>
            <a:ext cx="11556124" cy="44418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94236" lvl="2" indent="-198079">
              <a:lnSpc>
                <a:spcPts val="3899"/>
              </a:lnSpc>
              <a:buFont typeface="Arial"/>
              <a:buChar char="⚬"/>
            </a:pPr>
            <a:r>
              <a:rPr lang="pl-PL" sz="2000" spc="-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Natychmiastowa reakcja behawioralna lub emocjonalna: może obejmować obserwowalne zmiany, takie jak spadek poziomu lęku, pojawienie się pozytywnych ekspresji mimicznych (np. uśmiechu) albo reakcje werbalne wywołane przez narzędzie cyfrowe lub historyjkę społeczną.</a:t>
            </a:r>
          </a:p>
          <a:p>
            <a:pPr marL="594236" lvl="2" indent="-198079">
              <a:lnSpc>
                <a:spcPts val="3899"/>
              </a:lnSpc>
              <a:buFont typeface="Arial"/>
              <a:buChar char="⚬"/>
            </a:pPr>
            <a:r>
              <a:rPr lang="pl-PL" sz="2000" spc="-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Poziom zaangażowania: mierzony tym, jak długo uczeń utrzymuje uwagę na aktywności, jak często wchodzi w interakcję z narzędziem cyfrowym (np. klikanie, odpowiadanie), oraz na ile chętnie bierze aktywny udział.</a:t>
            </a:r>
          </a:p>
          <a:p>
            <a:pPr marL="594236" lvl="2" indent="-198079">
              <a:lnSpc>
                <a:spcPts val="3899"/>
              </a:lnSpc>
              <a:buFont typeface="Arial"/>
              <a:buChar char="⚬"/>
            </a:pPr>
            <a:r>
              <a:rPr lang="pl-PL" sz="2000" spc="-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Wstępne zrozumienie treści: oceniane na podstawie tego, czy dziecko potrafi przypomnieć sobie kluczowe elementy historyjki, wykonać proste polecenia podawane przez narzędzie cyfrowe lub poprawnie odpowiedzieć na podstawowe pytania dotyczące przekazu historyjki.</a:t>
            </a:r>
            <a:endParaRPr lang="en-US" sz="2000" spc="-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Efekty długoterminowe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77155" y="1770720"/>
            <a:ext cx="10820400" cy="4901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3274" lvl="2" indent="-177758">
              <a:lnSpc>
                <a:spcPts val="3499"/>
              </a:lnSpc>
              <a:buFont typeface="Arial"/>
              <a:buChar char="⚬"/>
            </a:pPr>
            <a:r>
              <a:rPr lang="pl-PL" sz="2332" spc="-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Utrwalona zmiana zachowania: oznacza, że docelowe zachowania są podtrzymywane w czasie, w różnych miejscach i sytuacjach, co wskazuje, że uczeń rzeczywiście przyswoił nowe umiejętności, a nie tylko reaguje chwilowo.</a:t>
            </a:r>
          </a:p>
          <a:p>
            <a:pPr marL="533274" lvl="2" indent="-177758">
              <a:lnSpc>
                <a:spcPts val="3499"/>
              </a:lnSpc>
              <a:buFont typeface="Arial"/>
              <a:buChar char="⚬"/>
            </a:pPr>
            <a:r>
              <a:rPr lang="pl-PL" sz="2332" spc="-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Poprawa regulacji emocji: uczeń wykazuje lepszą kontrolę nad reakcjami emocjonalnymi, np. skuteczniej radzi sobie z frustracją lub lękiem, co prowadzi do spokojniejszych i bardziej adaptacyjnych reakcji w środowisku społecznym lub edukacyjnym.</a:t>
            </a:r>
          </a:p>
          <a:p>
            <a:pPr marL="533274" lvl="2" indent="-177758">
              <a:lnSpc>
                <a:spcPts val="3499"/>
              </a:lnSpc>
              <a:buFont typeface="Arial"/>
              <a:buChar char="⚬"/>
            </a:pPr>
            <a:r>
              <a:rPr lang="pl-PL" sz="2332" spc="-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Większa samodzielność i rozwój umiejętności komunikacyjnych: uczeń potrafi częściej samodzielnie inicjować i podtrzymywać interakcje bez podpowiedzi, wykonywać zadania przy mniejszej pomocy oraz skuteczniej korzystać z narzędzi lub strategii komunikacyjnych, aby wyrażać potrzeby, myśli i emocje.</a:t>
            </a:r>
            <a:endParaRPr lang="en-US" sz="2332" spc="-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Porównanie efektów krótko- i długoterminowych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graphicFrame>
        <p:nvGraphicFramePr>
          <p:cNvPr id="9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405513"/>
              </p:ext>
            </p:extLst>
          </p:nvPr>
        </p:nvGraphicFramePr>
        <p:xfrm>
          <a:off x="1011292" y="2022871"/>
          <a:ext cx="10106811" cy="4375317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368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8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68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62658">
                <a:tc>
                  <a:txBody>
                    <a:bodyPr/>
                    <a:lstStyle/>
                    <a:p>
                      <a:pPr algn="ctr">
                        <a:lnSpc>
                          <a:spcPts val="3239"/>
                        </a:lnSpc>
                        <a:defRPr/>
                      </a:pPr>
                      <a:r>
                        <a:rPr lang="pl-PL" sz="1800" b="1" spc="-3" dirty="0">
                          <a:solidFill>
                            <a:srgbClr val="000000"/>
                          </a:solidFill>
                          <a:sym typeface="PT Sans Bold"/>
                        </a:rPr>
                        <a:t>Cecha</a:t>
                      </a:r>
                      <a:endParaRPr lang="en-US" sz="700" dirty="0"/>
                    </a:p>
                  </a:txBody>
                  <a:tcPr marL="85725" marR="85725" marT="85725" marB="857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39"/>
                        </a:lnSpc>
                        <a:defRPr/>
                      </a:pPr>
                      <a:r>
                        <a:rPr lang="pl-PL" sz="1800" b="1" spc="-3" dirty="0">
                          <a:solidFill>
                            <a:srgbClr val="000000"/>
                          </a:solidFill>
                          <a:sym typeface="PT Sans Bold"/>
                        </a:rPr>
                        <a:t>Krótkoterminowy</a:t>
                      </a:r>
                      <a:endParaRPr lang="en-US" sz="700" dirty="0"/>
                    </a:p>
                  </a:txBody>
                  <a:tcPr marL="85725" marR="85725" marT="85725" marB="857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39"/>
                        </a:lnSpc>
                        <a:defRPr/>
                      </a:pPr>
                      <a:r>
                        <a:rPr lang="pl-PL" sz="1800" b="1" spc="-3" dirty="0">
                          <a:solidFill>
                            <a:srgbClr val="000000"/>
                          </a:solidFill>
                          <a:sym typeface="PT Sans Bold"/>
                        </a:rPr>
                        <a:t>Długoterminowy</a:t>
                      </a:r>
                      <a:endParaRPr lang="en-US" sz="700" dirty="0"/>
                    </a:p>
                  </a:txBody>
                  <a:tcPr marL="85725" marR="85725" marT="85725" marB="857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3056">
                <a:tc>
                  <a:txBody>
                    <a:bodyPr/>
                    <a:lstStyle/>
                    <a:p>
                      <a:pPr algn="l">
                        <a:lnSpc>
                          <a:spcPts val="3239"/>
                        </a:lnSpc>
                        <a:defRPr/>
                      </a:pPr>
                      <a:r>
                        <a:rPr lang="pl-PL" sz="1800" spc="-3" dirty="0">
                          <a:solidFill>
                            <a:srgbClr val="000000"/>
                          </a:solidFill>
                          <a:sym typeface="PT Sans"/>
                        </a:rPr>
                        <a:t>Na czym się koncentruje?</a:t>
                      </a:r>
                      <a:endParaRPr lang="en-US" sz="700" dirty="0"/>
                    </a:p>
                  </a:txBody>
                  <a:tcPr marL="85725" marR="85725" marT="85725" marB="8572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39"/>
                        </a:lnSpc>
                        <a:defRPr/>
                      </a:pPr>
                      <a:r>
                        <a:rPr lang="pl-PL" sz="1800" spc="-3" dirty="0">
                          <a:solidFill>
                            <a:srgbClr val="000000"/>
                          </a:solidFill>
                          <a:sym typeface="PT Sans"/>
                        </a:rPr>
                        <a:t>Natychmiastowe reakcje</a:t>
                      </a:r>
                      <a:endParaRPr lang="en-US" sz="700" dirty="0"/>
                    </a:p>
                  </a:txBody>
                  <a:tcPr marL="85725" marR="85725" marT="85725" marB="8572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39"/>
                        </a:lnSpc>
                        <a:defRPr/>
                      </a:pPr>
                      <a:r>
                        <a:rPr lang="pl-PL" sz="1800" spc="-3" dirty="0">
                          <a:solidFill>
                            <a:srgbClr val="000000"/>
                          </a:solidFill>
                          <a:sym typeface="PT Sans"/>
                        </a:rPr>
                        <a:t>Stałe rozwój</a:t>
                      </a:r>
                      <a:endParaRPr lang="en-US" sz="700" dirty="0"/>
                    </a:p>
                  </a:txBody>
                  <a:tcPr marL="85725" marR="85725" marT="85725" marB="8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2658">
                <a:tc>
                  <a:txBody>
                    <a:bodyPr/>
                    <a:lstStyle/>
                    <a:p>
                      <a:pPr algn="l">
                        <a:lnSpc>
                          <a:spcPts val="3239"/>
                        </a:lnSpc>
                        <a:defRPr/>
                      </a:pPr>
                      <a:r>
                        <a:rPr lang="pl-PL" sz="1800" spc="-3" dirty="0">
                          <a:solidFill>
                            <a:srgbClr val="000000"/>
                          </a:solidFill>
                          <a:sym typeface="PT Sans"/>
                        </a:rPr>
                        <a:t>Ile trwa?</a:t>
                      </a:r>
                      <a:endParaRPr lang="en-US" sz="700" dirty="0"/>
                    </a:p>
                  </a:txBody>
                  <a:tcPr marL="85725" marR="85725" marT="85725" marB="8572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39"/>
                        </a:lnSpc>
                        <a:defRPr/>
                      </a:pPr>
                      <a:r>
                        <a:rPr lang="pl-PL" sz="1800" spc="-3" dirty="0">
                          <a:solidFill>
                            <a:srgbClr val="000000"/>
                          </a:solidFill>
                          <a:sym typeface="PT Sans"/>
                        </a:rPr>
                        <a:t>Dni/tygodnie</a:t>
                      </a:r>
                      <a:endParaRPr lang="en-US" sz="700" dirty="0"/>
                    </a:p>
                  </a:txBody>
                  <a:tcPr marL="85725" marR="85725" marT="85725" marB="8572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39"/>
                        </a:lnSpc>
                        <a:defRPr/>
                      </a:pPr>
                      <a:r>
                        <a:rPr lang="pl-PL" sz="1800" spc="-3" dirty="0">
                          <a:solidFill>
                            <a:srgbClr val="000000"/>
                          </a:solidFill>
                          <a:sym typeface="PT Sans"/>
                        </a:rPr>
                        <a:t>Miesiące/lata</a:t>
                      </a:r>
                      <a:endParaRPr lang="en-US" sz="700" dirty="0"/>
                    </a:p>
                  </a:txBody>
                  <a:tcPr marL="85725" marR="85725" marT="85725" marB="8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6945">
                <a:tc>
                  <a:txBody>
                    <a:bodyPr/>
                    <a:lstStyle/>
                    <a:p>
                      <a:pPr algn="l">
                        <a:lnSpc>
                          <a:spcPts val="3239"/>
                        </a:lnSpc>
                        <a:defRPr/>
                      </a:pPr>
                      <a:r>
                        <a:rPr lang="pl-PL" sz="1800" spc="-3" dirty="0">
                          <a:solidFill>
                            <a:srgbClr val="000000"/>
                          </a:solidFill>
                          <a:sym typeface="PT Sans"/>
                        </a:rPr>
                        <a:t>Jakich używa narzędzi?</a:t>
                      </a:r>
                      <a:endParaRPr lang="en-US" sz="700" dirty="0"/>
                    </a:p>
                  </a:txBody>
                  <a:tcPr marL="85725" marR="85725" marT="85725" marB="8572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39"/>
                        </a:lnSpc>
                        <a:defRPr/>
                      </a:pPr>
                      <a:r>
                        <a:rPr lang="pl-PL" sz="1800" spc="-3" dirty="0">
                          <a:solidFill>
                            <a:srgbClr val="000000"/>
                          </a:solidFill>
                          <a:sym typeface="PT Sans"/>
                        </a:rPr>
                        <a:t>Skale obserwacyjne</a:t>
                      </a:r>
                      <a:endParaRPr lang="en-US" sz="700" dirty="0"/>
                    </a:p>
                  </a:txBody>
                  <a:tcPr marL="85725" marR="85725" marT="85725" marB="85725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39"/>
                        </a:lnSpc>
                        <a:defRPr/>
                      </a:pPr>
                      <a:r>
                        <a:rPr lang="pl-PL" sz="1800" spc="-3" dirty="0">
                          <a:solidFill>
                            <a:srgbClr val="000000"/>
                          </a:solidFill>
                          <a:sym typeface="PT Sans"/>
                        </a:rPr>
                        <a:t>Długotrwałe monitorowanie efektów</a:t>
                      </a:r>
                      <a:endParaRPr lang="en-US" sz="700" dirty="0"/>
                    </a:p>
                  </a:txBody>
                  <a:tcPr marL="85725" marR="85725" marT="85725" marB="8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</TotalTime>
  <Words>1493</Words>
  <Application>Microsoft Office PowerPoint</Application>
  <PresentationFormat>Panoramiczny</PresentationFormat>
  <Paragraphs>120</Paragraphs>
  <Slides>21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11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33" baseType="lpstr">
      <vt:lpstr>Agrandir Bold</vt:lpstr>
      <vt:lpstr>Aptos</vt:lpstr>
      <vt:lpstr>Aptos Bold</vt:lpstr>
      <vt:lpstr>Aptos Display</vt:lpstr>
      <vt:lpstr>Arial</vt:lpstr>
      <vt:lpstr>Corbel</vt:lpstr>
      <vt:lpstr>Courier New</vt:lpstr>
      <vt:lpstr>Helvetica Bold</vt:lpstr>
      <vt:lpstr>Helvetica World Bold</vt:lpstr>
      <vt:lpstr>PT Sans</vt:lpstr>
      <vt:lpstr>PT Sans Bold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Agnieszka Siedler</dc:creator>
  <cp:lastModifiedBy>Agnieszka Siedler</cp:lastModifiedBy>
  <cp:revision>2</cp:revision>
  <dcterms:created xsi:type="dcterms:W3CDTF">2025-07-23T20:36:30Z</dcterms:created>
  <dcterms:modified xsi:type="dcterms:W3CDTF">2025-12-05T16:34:04Z</dcterms:modified>
</cp:coreProperties>
</file>