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402" r:id="rId3"/>
    <p:sldId id="403" r:id="rId4"/>
    <p:sldId id="404" r:id="rId5"/>
    <p:sldId id="405" r:id="rId6"/>
    <p:sldId id="406" r:id="rId7"/>
    <p:sldId id="407" r:id="rId8"/>
    <p:sldId id="408" r:id="rId9"/>
    <p:sldId id="441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62" d="100"/>
          <a:sy n="62" d="100"/>
        </p:scale>
        <p:origin x="21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gnieszka Siedler" userId="86246ee7ac6b8d5c" providerId="LiveId" clId="{3AF5682C-FCBB-4B25-8050-7F15C6DD4AE2}"/>
    <pc:docChg chg="modSld">
      <pc:chgData name="Agnieszka Siedler" userId="86246ee7ac6b8d5c" providerId="LiveId" clId="{3AF5682C-FCBB-4B25-8050-7F15C6DD4AE2}" dt="2025-12-05T16:31:35.630" v="8" actId="20577"/>
      <pc:docMkLst>
        <pc:docMk/>
      </pc:docMkLst>
      <pc:sldChg chg="modSp mod">
        <pc:chgData name="Agnieszka Siedler" userId="86246ee7ac6b8d5c" providerId="LiveId" clId="{3AF5682C-FCBB-4B25-8050-7F15C6DD4AE2}" dt="2025-12-05T16:31:35.630" v="8" actId="20577"/>
        <pc:sldMkLst>
          <pc:docMk/>
          <pc:sldMk cId="0" sldId="258"/>
        </pc:sldMkLst>
        <pc:spChg chg="mod">
          <ac:chgData name="Agnieszka Siedler" userId="86246ee7ac6b8d5c" providerId="LiveId" clId="{3AF5682C-FCBB-4B25-8050-7F15C6DD4AE2}" dt="2025-12-05T16:31:35.630" v="8" actId="20577"/>
          <ac:spMkLst>
            <pc:docMk/>
            <pc:sldMk cId="0" sldId="258"/>
            <ac:spMk id="1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FC21AF5-BEA0-E98C-BA04-2720D97231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698E36F-24FD-5E21-8DEF-EFF0718D71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BEF00EA-E1A7-9F4E-560A-E02A0550B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EBB576E-4C86-4809-7691-B8BA36D8A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36BB58D-FB42-79C2-8CEF-57A801BAD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18607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9CA5A8-ED3B-0DF4-4D96-6DFE38303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2C9F60C-6770-F5D3-ECD8-4B528E1061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36B8E69-9612-EEE7-1654-E24A0CCA4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B577979-BDBC-8CC0-433C-9315C3869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5F6BFD5-3A5F-EC7F-4961-BE5940732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282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437F6B1F-2B6C-F093-63D5-60EA680B78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536EBB6-C7A5-C25F-D884-F2139B286D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CE3C098-3DE0-52CA-C727-B4F74812F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0F1917D-CF26-0002-5C8C-DBD3192A8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A3EF7FB-2847-229D-AFCD-B72159381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2334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43D1015-E82D-6165-4E64-FE84A5DF6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FC5C9DA-2E5E-01CD-D50A-8B0C7E9A7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1A164D5-FD40-5881-8D10-9A91A8561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A4BE20E-4A6D-C635-235D-AE242D93C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21F1EB1-7701-1D94-0DAF-F4EE3097C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194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75AE423-AC7C-9690-3049-67CDDC5F0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B23C489-3EA2-C3C7-8782-5C207E7AB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0AAA05E-1F7E-5B8C-1DE8-2C8E2D230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9F687C8-11DD-DC11-0B9B-F7D66B39A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261A217-1C9B-CEA2-53F1-CD0CBC19D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330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2CE8990-4C0D-DE98-E8DE-F913EFBC7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85ECE08-6882-ABFD-9ABD-82494290C7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C37B551-04FE-798E-2C97-FCC4F1A37B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0A9706C-50F4-BE6C-DB62-440CF83F1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916E970-1859-D877-4F67-C0AC33313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9000C13-09A3-D331-AD33-EB825DD0F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5591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0F75A0-F2BC-5002-4E88-F5C835037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908B519-1659-6555-D9F1-9B8DF516A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A160334-F30C-C8CB-1C5E-67A56ECB59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76447B1-18C7-469D-8005-D0F03D081B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AC8B64B-04F4-944D-C6B3-37F5559F36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5809D7C1-D7C1-D5FE-3362-C9361A8D7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42D1657-08F7-7FBF-F54A-9E2439907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5930A7C8-33D4-045D-4E15-34436E52C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4324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A28A74A-BB12-2DA6-71EB-F62CA858D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3BA6CA2-0A8C-4D1D-D5A1-DA86FD43E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53074BB8-9BE0-23A3-762F-9E82D2378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E0E9C57-6446-973A-C8C5-E70B7EF3A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686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E4DF76E-87E6-2005-92DC-79E14F7CA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9DEFD43E-2FBD-5931-582E-C470B3795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166E5B8-F4A6-DB36-84AF-B09D9483E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9023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3C4408-4D0D-92C6-738B-3C3934DF6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82A8436-2954-D755-6B4C-BD4600007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458DAE6-EED3-84E9-80F4-9D54F9C400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91C0B3A-9576-6888-E2D6-484BEB5D6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621EAAD-7A02-22C1-81D3-6DB7EA2EF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28FF505-F86D-9C35-5D33-ABDCBF255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71408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83C968C-9326-CFFB-1F1B-31803198D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6360694F-A54E-3F8A-5B8A-0686F9A6B7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57570FA-5B6C-923B-6E3D-66C74DA3F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E346C3F-6A88-ECC8-C2C7-A73E00F7B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AC5B262-6786-913E-13E1-C4F944628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23E3821-D3F7-BF03-3E8D-41ADD36AD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00554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2B0983F6-D6D5-CDEC-126D-375A8B3A9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CC6BAD0-41D6-E8FC-735D-E044D939A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ED059EA-127F-4D64-57BF-2D1ACC8816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42B61C-FBDB-43D2-B363-4D935C8D0435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9C68BCF-EE7B-CA34-AE5D-27C5B70A0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DE25462-D5B8-8985-A04A-FF25FE875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AEBD41-52F3-4B8E-8097-A04B81C53C6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911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pinnguaq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0135" y="417838"/>
            <a:ext cx="6344281" cy="1228032"/>
            <a:chOff x="0" y="0"/>
            <a:chExt cx="12688562" cy="24560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688562" cy="2456064"/>
            </a:xfrm>
            <a:custGeom>
              <a:avLst/>
              <a:gdLst/>
              <a:ahLst/>
              <a:cxnLst/>
              <a:rect l="l" t="t" r="r" b="b"/>
              <a:pathLst>
                <a:path w="12688562" h="2456064">
                  <a:moveTo>
                    <a:pt x="0" y="0"/>
                  </a:moveTo>
                  <a:lnTo>
                    <a:pt x="12688562" y="0"/>
                  </a:lnTo>
                  <a:lnTo>
                    <a:pt x="12688562" y="2456064"/>
                  </a:lnTo>
                  <a:lnTo>
                    <a:pt x="0" y="24560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8100"/>
              <a:ext cx="12688562" cy="2417964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>
                <a:lnSpc>
                  <a:spcPts val="1728"/>
                </a:lnSpc>
              </a:pPr>
              <a:r>
                <a:rPr lang="en-US" sz="1600" b="1" spc="175" dirty="0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UPSKILLING PRESERVICE TEACHERS TO SUPPORT YOUNG CHILDREN WITH AUTISM SPECTRUM DISORDER THROUGH DIGITAL SOCIAL STORIES</a:t>
              </a:r>
            </a:p>
            <a:p>
              <a:pPr>
                <a:lnSpc>
                  <a:spcPts val="1728"/>
                </a:lnSpc>
              </a:pPr>
              <a:endParaRPr lang="en-US" sz="1600" b="1" spc="175" dirty="0">
                <a:solidFill>
                  <a:srgbClr val="000000"/>
                </a:solidFill>
                <a:latin typeface="Helvetica World Bold"/>
                <a:ea typeface="Helvetica World Bold"/>
                <a:cs typeface="Helvetica World Bold"/>
                <a:sym typeface="Helvetica World Bold"/>
              </a:endParaRPr>
            </a:p>
            <a:p>
              <a:pPr>
                <a:lnSpc>
                  <a:spcPts val="1728"/>
                </a:lnSpc>
              </a:pPr>
              <a:r>
                <a:rPr lang="en-US" sz="1600" b="1" spc="75" dirty="0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2024-1-PL01-KA220-HED-000246304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9" name="Freeform 9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6848918" y="503577"/>
            <a:ext cx="3506209" cy="756055"/>
            <a:chOff x="0" y="0"/>
            <a:chExt cx="7012418" cy="1512110"/>
          </a:xfrm>
        </p:grpSpPr>
        <p:sp>
          <p:nvSpPr>
            <p:cNvPr id="11" name="Freeform 11" descr="Obraz zawierający Jaskrawoniebieski, Czcionka, niebieskie, zrzut ekranu  Zawartość wygenerowana przez AI może być niepoprawna."/>
            <p:cNvSpPr/>
            <p:nvPr/>
          </p:nvSpPr>
          <p:spPr>
            <a:xfrm>
              <a:off x="0" y="0"/>
              <a:ext cx="7012432" cy="1512062"/>
            </a:xfrm>
            <a:custGeom>
              <a:avLst/>
              <a:gdLst/>
              <a:ahLst/>
              <a:cxnLst/>
              <a:rect l="l" t="t" r="r" b="b"/>
              <a:pathLst>
                <a:path w="7012432" h="1512062">
                  <a:moveTo>
                    <a:pt x="0" y="0"/>
                  </a:moveTo>
                  <a:lnTo>
                    <a:pt x="7012432" y="0"/>
                  </a:lnTo>
                  <a:lnTo>
                    <a:pt x="7012432" y="1512062"/>
                  </a:lnTo>
                  <a:lnTo>
                    <a:pt x="0" y="1512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15298" y="5449984"/>
            <a:ext cx="3892962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pl-PL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Opracowanie</a:t>
            </a:r>
            <a:r>
              <a: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:</a:t>
            </a:r>
          </a:p>
          <a:p>
            <a:pPr>
              <a:lnSpc>
                <a:spcPts val="1919"/>
              </a:lnSpc>
            </a:pPr>
            <a:r>
              <a:rPr lang="pl-PL" sz="1600" dirty="0" err="1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Elif</a:t>
            </a:r>
            <a:r>
              <a:rPr lang="pl-PL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Anda</a:t>
            </a:r>
            <a:endParaRPr lang="pl-PL" sz="1600" dirty="0">
              <a:solidFill>
                <a:srgbClr val="000000"/>
              </a:solidFill>
              <a:latin typeface="Aptos"/>
              <a:ea typeface="Aptos"/>
              <a:cs typeface="Aptos"/>
              <a:sym typeface="Aptos"/>
            </a:endParaRPr>
          </a:p>
          <a:p>
            <a:pPr>
              <a:lnSpc>
                <a:spcPts val="1919"/>
              </a:lnSpc>
            </a:pPr>
            <a:r>
              <a:rPr lang="pl-PL" sz="1600" dirty="0" err="1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Caner</a:t>
            </a:r>
            <a:r>
              <a:rPr lang="pl-PL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 </a:t>
            </a:r>
            <a:r>
              <a:rPr lang="pl-PL" sz="1600" dirty="0" err="1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Anda</a:t>
            </a:r>
            <a:endParaRPr lang="en-US" sz="1600" dirty="0">
              <a:solidFill>
                <a:srgbClr val="000000"/>
              </a:solidFill>
              <a:latin typeface="Aptos"/>
              <a:ea typeface="Aptos"/>
              <a:cs typeface="Aptos"/>
              <a:sym typeface="Apto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879600" y="3006068"/>
            <a:ext cx="8585200" cy="1729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pl-PL" sz="2933" b="1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TYPY CYFROWYCH HISTORYJEK SPOŁECZNYCH</a:t>
            </a:r>
          </a:p>
          <a:p>
            <a:pPr algn="ctr">
              <a:lnSpc>
                <a:spcPts val="3360"/>
              </a:lnSpc>
            </a:pPr>
            <a:r>
              <a:rPr lang="pl-PL" sz="2133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WARSZTATY</a:t>
            </a:r>
          </a:p>
          <a:p>
            <a:pPr algn="ctr">
              <a:lnSpc>
                <a:spcPts val="3360"/>
              </a:lnSpc>
            </a:pPr>
            <a:endParaRPr lang="en-US" sz="2933" b="1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  <a:p>
            <a:pPr algn="ctr">
              <a:lnSpc>
                <a:spcPts val="3360"/>
              </a:lnSpc>
            </a:pPr>
            <a:r>
              <a:rPr lang="pl-PL" sz="240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Załącznik </a:t>
            </a:r>
            <a:r>
              <a:rPr lang="pl-PL" sz="24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D.2</a:t>
            </a:r>
            <a:endParaRPr lang="en-US" sz="2800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</p:txBody>
      </p:sp>
      <p:sp>
        <p:nvSpPr>
          <p:cNvPr id="14" name="Podtytuł 2">
            <a:extLst>
              <a:ext uri="{FF2B5EF4-FFF2-40B4-BE49-F238E27FC236}">
                <a16:creationId xmlns:a16="http://schemas.microsoft.com/office/drawing/2014/main" id="{232F05AB-EFB6-C3CB-18F5-6EDB71740E8A}"/>
              </a:ext>
            </a:extLst>
          </p:cNvPr>
          <p:cNvSpPr txBox="1">
            <a:spLocks/>
          </p:cNvSpPr>
          <p:nvPr/>
        </p:nvSpPr>
        <p:spPr>
          <a:xfrm>
            <a:off x="8686800" y="5374752"/>
            <a:ext cx="2800157" cy="1262479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1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MODU</a:t>
            </a:r>
            <a:r>
              <a:rPr lang="pl-PL" sz="31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Ł</a:t>
            </a:r>
            <a:r>
              <a:rPr lang="en-US" sz="31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 </a:t>
            </a:r>
            <a:r>
              <a:rPr lang="pl-PL" sz="31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4</a:t>
            </a:r>
            <a:r>
              <a:rPr lang="pl-PL" sz="43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2400" dirty="0">
                <a:solidFill>
                  <a:srgbClr val="379CF6"/>
                </a:solidFill>
              </a:rPr>
              <a:t>Tworzenie i wdrażanie cyfrowych historyjek społecznych</a:t>
            </a:r>
            <a:endParaRPr lang="en-US" sz="24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Historyjki w formie wideo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1688396"/>
            <a:ext cx="6312493" cy="4761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99"/>
              </a:lnSpc>
            </a:pPr>
            <a:r>
              <a:rPr lang="pl-PL" sz="2266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Można nagrać wideo za pomocą telefonu komórkowego, tabletu lub kamery. Podczas przygotowywania historyjki wideo nagrywany jest wcześniej zaplanowany scenariusz. Jeśli czujesz się komfortowo z procesem montażu, możesz nagrywać poszczególne fragmenty osobno, a następnie łączyć je w edytorze wideo (patrz lista programów w Prezentacji 1 – Slajd 5). Jeśli to jest zbyt trudne, możesz nagrać wszystko za jednym razem albo wyświetlać/odtwarzać poszczególne fragmenty po kolei.</a:t>
            </a:r>
            <a:endParaRPr lang="en-US" sz="2266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8098221" y="1345324"/>
            <a:ext cx="3199334" cy="4692468"/>
            <a:chOff x="0" y="0"/>
            <a:chExt cx="7521150" cy="107039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521194" cy="10703941"/>
            </a:xfrm>
            <a:custGeom>
              <a:avLst/>
              <a:gdLst/>
              <a:ahLst/>
              <a:cxnLst/>
              <a:rect l="l" t="t" r="r" b="b"/>
              <a:pathLst>
                <a:path w="7521194" h="10703941">
                  <a:moveTo>
                    <a:pt x="0" y="0"/>
                  </a:moveTo>
                  <a:lnTo>
                    <a:pt x="7521194" y="0"/>
                  </a:lnTo>
                  <a:lnTo>
                    <a:pt x="7521194" y="10703941"/>
                  </a:lnTo>
                  <a:lnTo>
                    <a:pt x="0" y="107039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312" r="-31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861694" y="-282913"/>
            <a:ext cx="7072099" cy="2041093"/>
            <a:chOff x="0" y="0"/>
            <a:chExt cx="14144199" cy="40821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932395" cy="4082186"/>
            </a:xfrm>
            <a:custGeom>
              <a:avLst/>
              <a:gdLst/>
              <a:ahLst/>
              <a:cxnLst/>
              <a:rect l="l" t="t" r="r" b="b"/>
              <a:pathLst>
                <a:path w="12932395" h="4082186">
                  <a:moveTo>
                    <a:pt x="0" y="0"/>
                  </a:moveTo>
                  <a:lnTo>
                    <a:pt x="12932395" y="0"/>
                  </a:lnTo>
                  <a:lnTo>
                    <a:pt x="12932395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4144199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Historyjki ze zdjęciami i głosem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1917805"/>
            <a:ext cx="6312493" cy="3546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00"/>
              </a:lnSpc>
            </a:pPr>
            <a:r>
              <a:rPr lang="pl-PL" sz="2400" dirty="0"/>
              <a:t>W tym rodzaju opowiadania historii najpierw wykonuje się lub zbiera odpowiednie zdjęcia. Następnie zdjęcia są układane w sekwencję w edytorze wideo, dodaje się głos lektora oraz muzykę w tle (jeśli jest potrzebna), a następnie materiał jest zamieniany na format wideo. Jest to metoda stosunkowo prosta do wykonania.</a:t>
            </a:r>
            <a:endParaRPr lang="en-US" sz="24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8198069" y="1429407"/>
            <a:ext cx="3099486" cy="4916083"/>
            <a:chOff x="0" y="0"/>
            <a:chExt cx="7167880" cy="1063836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67880" cy="10638409"/>
            </a:xfrm>
            <a:custGeom>
              <a:avLst/>
              <a:gdLst/>
              <a:ahLst/>
              <a:cxnLst/>
              <a:rect l="l" t="t" r="r" b="b"/>
              <a:pathLst>
                <a:path w="7167880" h="10638409">
                  <a:moveTo>
                    <a:pt x="0" y="0"/>
                  </a:moveTo>
                  <a:lnTo>
                    <a:pt x="7167880" y="0"/>
                  </a:lnTo>
                  <a:lnTo>
                    <a:pt x="7167880" y="10638409"/>
                  </a:lnTo>
                  <a:lnTo>
                    <a:pt x="0" y="106384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410" r="-1410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904423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Animacja </a:t>
              </a:r>
              <a:r>
                <a:rPr lang="pl-PL" sz="4000" b="1" spc="-6" dirty="0" err="1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poklatkowa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799" y="1888092"/>
            <a:ext cx="6675690" cy="4316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99"/>
              </a:lnSpc>
            </a:pP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Można narysować ilustracje przedstawiające historię lub stworzyć sceny przy użyciu różnych przedmiotów (np. figurek z plasteliny, zabawek, przedmiotów), a następnie wykonać ich zdjęcia. Jeśli wykona się wiele fotografii, przesuwając obiekty o niewielkie odległości pomiędzy kolejnymi ujęciami, a następnie ułoży je w sekwencję w programie do montażu wideo, powstanie efekt ruchu obiektów. Jest to proces czasochłonny. W prostszych wersjach przedstawia się ruchy symboliczne – pokazujące emocje lub czynności takie jak siadanie, chodzenie </a:t>
            </a:r>
            <a:r>
              <a:rPr lang="pl-PL" sz="2000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itp</a:t>
            </a:r>
            <a:endParaRPr lang="en-US" sz="20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7710488" y="745481"/>
            <a:ext cx="3795713" cy="5376121"/>
            <a:chOff x="0" y="0"/>
            <a:chExt cx="7591425" cy="1075224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591425" cy="10752201"/>
            </a:xfrm>
            <a:custGeom>
              <a:avLst/>
              <a:gdLst/>
              <a:ahLst/>
              <a:cxnLst/>
              <a:rect l="l" t="t" r="r" b="b"/>
              <a:pathLst>
                <a:path w="7591425" h="10752201">
                  <a:moveTo>
                    <a:pt x="0" y="0"/>
                  </a:moveTo>
                  <a:lnTo>
                    <a:pt x="7591425" y="0"/>
                  </a:lnTo>
                  <a:lnTo>
                    <a:pt x="7591425" y="10752201"/>
                  </a:lnTo>
                  <a:lnTo>
                    <a:pt x="0" y="107522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" r="-7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Animacja 2D i 3D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1895690"/>
            <a:ext cx="6312493" cy="4232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99"/>
              </a:lnSpc>
            </a:pPr>
            <a:r>
              <a:rPr lang="pl-PL" sz="2465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Tego typu animacje są zwykle tworzone przez profesjonalistów, jednak przy odrobinie praktyki można samodzielnie przygotować naprawdę dobre animacje. W tym obszarze wyróżniają się przyjazne dla użytkownika platformy do animacji 2D. Dodatkowo dostępne są mobilne aplikacje do animacji, które są jeszcze prostsze w obsłudze i warte wypróbowania.</a:t>
            </a:r>
            <a:endParaRPr lang="en-US" sz="2465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7707841" y="755958"/>
            <a:ext cx="3798359" cy="5355167"/>
            <a:chOff x="0" y="0"/>
            <a:chExt cx="7596717" cy="1071033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596759" cy="10710291"/>
            </a:xfrm>
            <a:custGeom>
              <a:avLst/>
              <a:gdLst/>
              <a:ahLst/>
              <a:cxnLst/>
              <a:rect l="l" t="t" r="r" b="b"/>
              <a:pathLst>
                <a:path w="7596759" h="10710291">
                  <a:moveTo>
                    <a:pt x="0" y="0"/>
                  </a:moveTo>
                  <a:lnTo>
                    <a:pt x="7596759" y="0"/>
                  </a:lnTo>
                  <a:lnTo>
                    <a:pt x="7596759" y="10710291"/>
                  </a:lnTo>
                  <a:lnTo>
                    <a:pt x="0" y="107102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925" r="-2925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891862" y="-343095"/>
            <a:ext cx="9879725" cy="2041093"/>
            <a:chOff x="0" y="0"/>
            <a:chExt cx="18444432" cy="40821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lang="en-US" sz="1050" dirty="0"/>
            </a:p>
            <a:p>
              <a:pPr>
                <a:lnSpc>
                  <a:spcPts val="4752"/>
                </a:lnSpc>
              </a:pPr>
              <a:r>
                <a:rPr lang="pl-PL" sz="36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Historyjki stworzone w programach do kodowania</a:t>
              </a:r>
              <a:endParaRPr lang="en-US" sz="36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124283" y="2147353"/>
            <a:ext cx="7205165" cy="30332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00"/>
              </a:lnSpc>
            </a:pPr>
            <a:r>
              <a:rPr lang="pl-PL" sz="2400" dirty="0"/>
              <a:t>Platformy do kodowania, takie jak </a:t>
            </a:r>
            <a:r>
              <a:rPr lang="pl-PL" sz="2400" dirty="0" err="1"/>
              <a:t>Scratch</a:t>
            </a:r>
            <a:r>
              <a:rPr lang="pl-PL" sz="2400" dirty="0"/>
              <a:t> i </a:t>
            </a:r>
            <a:r>
              <a:rPr lang="pl-PL" sz="2400" dirty="0" err="1"/>
              <a:t>Scratch</a:t>
            </a:r>
            <a:r>
              <a:rPr lang="pl-PL" sz="2400" dirty="0"/>
              <a:t> Junior, mogą być wykorzystywane przez nauczycieli do tworzenia cyfrowych historyjek społecznych. Aby czuć się swobodnie w pracy z kodowaniem blokowym, potrzebne jest wcześniejsze przygotowanie — samodzielna nauka lub udział w szkoleniu.</a:t>
            </a:r>
            <a:endParaRPr lang="en-US" sz="24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9080938" y="1760483"/>
            <a:ext cx="2466969" cy="4067678"/>
            <a:chOff x="0" y="0"/>
            <a:chExt cx="5349898" cy="861059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349875" cy="8610600"/>
            </a:xfrm>
            <a:custGeom>
              <a:avLst/>
              <a:gdLst/>
              <a:ahLst/>
              <a:cxnLst/>
              <a:rect l="l" t="t" r="r" b="b"/>
              <a:pathLst>
                <a:path w="5349875" h="8610600">
                  <a:moveTo>
                    <a:pt x="0" y="0"/>
                  </a:moveTo>
                  <a:lnTo>
                    <a:pt x="5349875" y="0"/>
                  </a:lnTo>
                  <a:lnTo>
                    <a:pt x="5349875" y="8610600"/>
                  </a:lnTo>
                  <a:lnTo>
                    <a:pt x="0" y="8610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400492" y="6245478"/>
            <a:ext cx="1897063" cy="153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75"/>
              </a:lnSpc>
            </a:pPr>
            <a:r>
              <a:rPr lang="en-US" sz="1000" spc="-8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İmage resource: </a:t>
            </a:r>
            <a:r>
              <a:rPr lang="en-US" sz="1000" u="sng" spc="-8">
                <a:solidFill>
                  <a:srgbClr val="467885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 tooltip="http://www.pinnguaq.com/"/>
              </a:rPr>
              <a:t>www.pinnguaq.com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Tworzenie historyjki z pomocą AI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1861020"/>
            <a:ext cx="10243559" cy="17094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99"/>
              </a:lnSpc>
            </a:pPr>
            <a:r>
              <a:rPr lang="pl-PL" sz="2000" dirty="0"/>
              <a:t>Te platformy mogą stanowić bardzo dobre wsparcie w sytuacji, gdy trudno jest stworzyć historię z odpowiednim przesłaniem dla małych dzieci z ASD. Większość z nich umożliwia edycję już po stworzeniu historii — można wprowadzać zmiany, aby dostosować treść do indywidualnych potrzeb dzieci ze spektrum autyzmu.</a:t>
            </a:r>
            <a:endParaRPr lang="en-US" sz="20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3142593" y="4009696"/>
            <a:ext cx="5593731" cy="2432009"/>
            <a:chOff x="68050" y="23792"/>
            <a:chExt cx="12072367" cy="5505450"/>
          </a:xfrm>
        </p:grpSpPr>
        <p:sp>
          <p:nvSpPr>
            <p:cNvPr id="11" name="Freeform 11"/>
            <p:cNvSpPr/>
            <p:nvPr/>
          </p:nvSpPr>
          <p:spPr>
            <a:xfrm>
              <a:off x="68050" y="23792"/>
              <a:ext cx="12072367" cy="5505450"/>
            </a:xfrm>
            <a:custGeom>
              <a:avLst/>
              <a:gdLst/>
              <a:ahLst/>
              <a:cxnLst/>
              <a:rect l="l" t="t" r="r" b="b"/>
              <a:pathLst>
                <a:path w="12072366" h="5505450">
                  <a:moveTo>
                    <a:pt x="0" y="0"/>
                  </a:moveTo>
                  <a:lnTo>
                    <a:pt x="12072366" y="0"/>
                  </a:lnTo>
                  <a:lnTo>
                    <a:pt x="12072366" y="5505450"/>
                  </a:lnTo>
                  <a:lnTo>
                    <a:pt x="0" y="55054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0" r="-20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301625"/>
            <a:ext cx="6853199" cy="2041093"/>
            <a:chOff x="0" y="0"/>
            <a:chExt cx="13706397" cy="40821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334190" cy="4082186"/>
            </a:xfrm>
            <a:custGeom>
              <a:avLst/>
              <a:gdLst/>
              <a:ahLst/>
              <a:cxnLst/>
              <a:rect l="l" t="t" r="r" b="b"/>
              <a:pathLst>
                <a:path w="12334190" h="4082186">
                  <a:moveTo>
                    <a:pt x="0" y="0"/>
                  </a:moveTo>
                  <a:lnTo>
                    <a:pt x="12334190" y="0"/>
                  </a:lnTo>
                  <a:lnTo>
                    <a:pt x="12334190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3706397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000" dirty="0"/>
            </a:p>
            <a:p>
              <a:pPr>
                <a:lnSpc>
                  <a:spcPts val="4752"/>
                </a:lnSpc>
              </a:pPr>
              <a:r>
                <a:rPr lang="pl-PL" sz="32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Praktyczne wskazówki</a:t>
              </a:r>
              <a:endParaRPr lang="en-US" sz="32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65333" y="1822199"/>
            <a:ext cx="7293081" cy="5038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99"/>
              </a:lnSpc>
            </a:pPr>
            <a:r>
              <a:rPr lang="pl-PL" sz="2000" b="1" spc="-37" dirty="0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1.Dobór narzędzia</a:t>
            </a:r>
          </a:p>
          <a:p>
            <a:pPr>
              <a:lnSpc>
                <a:spcPts val="3299"/>
              </a:lnSpc>
            </a:pPr>
            <a:r>
              <a:rPr lang="pl-PL" sz="2000" spc="-37" dirty="0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Wybierz narzędzie, które odpowiada indywidualnym potrzebom i stylom uczenia się dziecka.</a:t>
            </a:r>
          </a:p>
          <a:p>
            <a:pPr>
              <a:lnSpc>
                <a:spcPts val="3299"/>
              </a:lnSpc>
            </a:pPr>
            <a:r>
              <a:rPr lang="pl-PL" sz="2000" b="1" spc="-37" dirty="0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2.  Krótko i jasno</a:t>
            </a:r>
          </a:p>
          <a:p>
            <a:pPr>
              <a:lnSpc>
                <a:spcPts val="3299"/>
              </a:lnSpc>
            </a:pPr>
            <a:r>
              <a:rPr lang="pl-PL" sz="2000" spc="-37" dirty="0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Zapewnij większą przejrzystość poprzez tworzenie historyjek krótkich, jasnych i konkretnych.</a:t>
            </a:r>
          </a:p>
          <a:p>
            <a:pPr>
              <a:lnSpc>
                <a:spcPts val="3299"/>
              </a:lnSpc>
            </a:pPr>
            <a:r>
              <a:rPr lang="pl-PL" sz="2000" b="1" spc="-37" dirty="0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3. Realistyczne ilustracje</a:t>
            </a:r>
          </a:p>
          <a:p>
            <a:pPr>
              <a:lnSpc>
                <a:spcPts val="3299"/>
              </a:lnSpc>
            </a:pPr>
            <a:r>
              <a:rPr lang="pl-PL" sz="2000" spc="-37" dirty="0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Zacznij od zdjęć i obrazów, które są dziecku znane, aby ułatwić mu tworzenie skojarzeń.</a:t>
            </a:r>
          </a:p>
          <a:p>
            <a:pPr>
              <a:lnSpc>
                <a:spcPts val="3299"/>
              </a:lnSpc>
            </a:pPr>
            <a:r>
              <a:rPr lang="pl-PL" sz="2000" b="1" spc="-37" dirty="0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4.Pozytywny język</a:t>
            </a:r>
          </a:p>
          <a:p>
            <a:pPr>
              <a:lnSpc>
                <a:spcPts val="3299"/>
              </a:lnSpc>
            </a:pPr>
            <a:r>
              <a:rPr lang="pl-PL" sz="2000" spc="-37" dirty="0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Używaj pozytywnego języka i skupiaj się na wzmacnianiu pożądanych </a:t>
            </a:r>
            <a:r>
              <a:rPr lang="pl-PL" sz="2000" spc="-37" dirty="0" err="1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zachowań</a:t>
            </a:r>
            <a:r>
              <a:rPr lang="pl-PL" sz="2000" spc="-37" dirty="0">
                <a:solidFill>
                  <a:srgbClr val="000000"/>
                </a:solidFill>
                <a:latin typeface="+mj-lt"/>
                <a:ea typeface="PT Sans Bold"/>
                <a:cs typeface="PT Sans Bold"/>
                <a:sym typeface="PT Sans Bold"/>
              </a:rPr>
              <a:t>.</a:t>
            </a:r>
            <a:endParaRPr lang="en-US" sz="2000" spc="-13" dirty="0">
              <a:solidFill>
                <a:srgbClr val="000000"/>
              </a:solidFill>
              <a:latin typeface="+mj-lt"/>
              <a:ea typeface="PT Sans"/>
              <a:cs typeface="PT Sans"/>
              <a:sym typeface="PT San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8366234" y="1250731"/>
            <a:ext cx="3139966" cy="4788649"/>
            <a:chOff x="0" y="0"/>
            <a:chExt cx="7054638" cy="1070715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054596" cy="10707116"/>
            </a:xfrm>
            <a:custGeom>
              <a:avLst/>
              <a:gdLst/>
              <a:ahLst/>
              <a:cxnLst/>
              <a:rect l="l" t="t" r="r" b="b"/>
              <a:pathLst>
                <a:path w="7054596" h="10707116">
                  <a:moveTo>
                    <a:pt x="0" y="0"/>
                  </a:moveTo>
                  <a:lnTo>
                    <a:pt x="7054596" y="0"/>
                  </a:lnTo>
                  <a:lnTo>
                    <a:pt x="7054596" y="10707116"/>
                  </a:lnTo>
                  <a:lnTo>
                    <a:pt x="0" y="10707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844" r="-2844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2781848"/>
            <a:ext cx="11131688" cy="1579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Niniejszy materiał dydaktyczny powstał w ramach przygotowania programu nauczania projektu: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„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Upskilling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Preservice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Teachers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to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Support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Young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Children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with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Autism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Spectrum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Disorder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through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Digital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Social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Stories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”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(Numer projektu: 2024-1-PL01-KA220-HED-000246304), współfinansowanego przez Unię Europejską.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Poglądy i opinie wyrażone w publikacji są wyłącznie opiniami autorów i nie odzwierciedlają oficjalnego stanowiska Unii Europejskiej i EACEA. Unia Europejska ani organ finansujący nie ponoszą odpowiedzialności za treść.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85800" y="275676"/>
            <a:ext cx="3370994" cy="707356"/>
            <a:chOff x="0" y="0"/>
            <a:chExt cx="6741988" cy="14147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742049" cy="1414653"/>
            </a:xfrm>
            <a:custGeom>
              <a:avLst/>
              <a:gdLst/>
              <a:ahLst/>
              <a:cxnLst/>
              <a:rect l="l" t="t" r="r" b="b"/>
              <a:pathLst>
                <a:path w="6742049" h="1414653">
                  <a:moveTo>
                    <a:pt x="0" y="0"/>
                  </a:moveTo>
                  <a:lnTo>
                    <a:pt x="6742049" y="0"/>
                  </a:lnTo>
                  <a:lnTo>
                    <a:pt x="6742049" y="1414653"/>
                  </a:lnTo>
                  <a:lnTo>
                    <a:pt x="0" y="1414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4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732617" y="5653422"/>
            <a:ext cx="1899523" cy="736065"/>
            <a:chOff x="0" y="0"/>
            <a:chExt cx="3799046" cy="14721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99078" cy="1472184"/>
            </a:xfrm>
            <a:custGeom>
              <a:avLst/>
              <a:gdLst/>
              <a:ahLst/>
              <a:cxnLst/>
              <a:rect l="l" t="t" r="r" b="b"/>
              <a:pathLst>
                <a:path w="3799078" h="1472184">
                  <a:moveTo>
                    <a:pt x="0" y="0"/>
                  </a:moveTo>
                  <a:lnTo>
                    <a:pt x="3799078" y="0"/>
                  </a:lnTo>
                  <a:lnTo>
                    <a:pt x="3799078" y="1472184"/>
                  </a:lnTo>
                  <a:lnTo>
                    <a:pt x="0" y="1472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12" b="-20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38115" y="5672251"/>
            <a:ext cx="2181535" cy="622647"/>
            <a:chOff x="0" y="0"/>
            <a:chExt cx="4363070" cy="12452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63085" cy="1245235"/>
            </a:xfrm>
            <a:custGeom>
              <a:avLst/>
              <a:gdLst/>
              <a:ahLst/>
              <a:cxnLst/>
              <a:rect l="l" t="t" r="r" b="b"/>
              <a:pathLst>
                <a:path w="4363085" h="1245235">
                  <a:moveTo>
                    <a:pt x="0" y="0"/>
                  </a:moveTo>
                  <a:lnTo>
                    <a:pt x="4363085" y="0"/>
                  </a:lnTo>
                  <a:lnTo>
                    <a:pt x="4363085" y="1245235"/>
                  </a:lnTo>
                  <a:lnTo>
                    <a:pt x="0" y="12452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143" b="-14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804358" y="5614644"/>
            <a:ext cx="742261" cy="800921"/>
            <a:chOff x="0" y="0"/>
            <a:chExt cx="1484522" cy="160184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84503" cy="1601851"/>
            </a:xfrm>
            <a:custGeom>
              <a:avLst/>
              <a:gdLst/>
              <a:ahLst/>
              <a:cxnLst/>
              <a:rect l="l" t="t" r="r" b="b"/>
              <a:pathLst>
                <a:path w="1484503" h="1601851">
                  <a:moveTo>
                    <a:pt x="0" y="0"/>
                  </a:moveTo>
                  <a:lnTo>
                    <a:pt x="1484503" y="0"/>
                  </a:lnTo>
                  <a:lnTo>
                    <a:pt x="148450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2" r="-15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760785" y="5614644"/>
            <a:ext cx="870983" cy="800921"/>
            <a:chOff x="0" y="0"/>
            <a:chExt cx="1741966" cy="160184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41932" cy="1601851"/>
            </a:xfrm>
            <a:custGeom>
              <a:avLst/>
              <a:gdLst/>
              <a:ahLst/>
              <a:cxnLst/>
              <a:rect l="l" t="t" r="r" b="b"/>
              <a:pathLst>
                <a:path w="1741932" h="1601851">
                  <a:moveTo>
                    <a:pt x="0" y="0"/>
                  </a:moveTo>
                  <a:lnTo>
                    <a:pt x="1741932" y="0"/>
                  </a:lnTo>
                  <a:lnTo>
                    <a:pt x="1741932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68" r="-70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757016" y="5614644"/>
            <a:ext cx="795617" cy="800921"/>
            <a:chOff x="0" y="0"/>
            <a:chExt cx="1591234" cy="16018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91183" cy="1601851"/>
            </a:xfrm>
            <a:custGeom>
              <a:avLst/>
              <a:gdLst/>
              <a:ahLst/>
              <a:cxnLst/>
              <a:rect l="l" t="t" r="r" b="b"/>
              <a:pathLst>
                <a:path w="1591183" h="1601851">
                  <a:moveTo>
                    <a:pt x="0" y="0"/>
                  </a:moveTo>
                  <a:lnTo>
                    <a:pt x="1591183" y="0"/>
                  </a:lnTo>
                  <a:lnTo>
                    <a:pt x="159118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r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889124" y="5772020"/>
            <a:ext cx="1498518" cy="486168"/>
            <a:chOff x="0" y="0"/>
            <a:chExt cx="2997036" cy="97233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997073" cy="972312"/>
            </a:xfrm>
            <a:custGeom>
              <a:avLst/>
              <a:gdLst/>
              <a:ahLst/>
              <a:cxnLst/>
              <a:rect l="l" t="t" r="r" b="b"/>
              <a:pathLst>
                <a:path w="2997073" h="972312">
                  <a:moveTo>
                    <a:pt x="0" y="0"/>
                  </a:moveTo>
                  <a:lnTo>
                    <a:pt x="2997073" y="0"/>
                  </a:lnTo>
                  <a:lnTo>
                    <a:pt x="2997073" y="972312"/>
                  </a:lnTo>
                  <a:lnTo>
                    <a:pt x="0" y="9723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138" r="1" b="-14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85800" y="1274782"/>
            <a:ext cx="8252913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20"/>
              </a:lnSpc>
            </a:pPr>
            <a:r>
              <a:rPr lang="en-US" sz="6266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EARLY-ASD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0451958" y="-298592"/>
            <a:ext cx="1968784" cy="1968784"/>
            <a:chOff x="0" y="0"/>
            <a:chExt cx="3937568" cy="393756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37508" cy="3937508"/>
            </a:xfrm>
            <a:custGeom>
              <a:avLst/>
              <a:gdLst/>
              <a:ahLst/>
              <a:cxnLst/>
              <a:rect l="l" t="t" r="r" b="b"/>
              <a:pathLst>
                <a:path w="3937508" h="3937508">
                  <a:moveTo>
                    <a:pt x="0" y="0"/>
                  </a:moveTo>
                  <a:lnTo>
                    <a:pt x="3937508" y="0"/>
                  </a:lnTo>
                  <a:lnTo>
                    <a:pt x="3937508" y="3937508"/>
                  </a:lnTo>
                  <a:lnTo>
                    <a:pt x="0" y="39375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r="-1" b="-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574</Words>
  <Application>Microsoft Office PowerPoint</Application>
  <PresentationFormat>Panoramiczny</PresentationFormat>
  <Paragraphs>47</Paragraphs>
  <Slides>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21" baseType="lpstr">
      <vt:lpstr>Agrandir Bold</vt:lpstr>
      <vt:lpstr>Aptos</vt:lpstr>
      <vt:lpstr>Aptos Bold</vt:lpstr>
      <vt:lpstr>Aptos Display</vt:lpstr>
      <vt:lpstr>Arial</vt:lpstr>
      <vt:lpstr>Corbel</vt:lpstr>
      <vt:lpstr>Helvetica Bold</vt:lpstr>
      <vt:lpstr>Helvetica World Bold</vt:lpstr>
      <vt:lpstr>PT Sans</vt:lpstr>
      <vt:lpstr>PT Sans Bold</vt:lpstr>
      <vt:lpstr>Times New Roman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Agnieszka Siedler</dc:creator>
  <cp:lastModifiedBy>Agnieszka Siedler</cp:lastModifiedBy>
  <cp:revision>2</cp:revision>
  <dcterms:created xsi:type="dcterms:W3CDTF">2025-07-23T20:38:18Z</dcterms:created>
  <dcterms:modified xsi:type="dcterms:W3CDTF">2025-12-05T16:31:37Z</dcterms:modified>
</cp:coreProperties>
</file>