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430" r:id="rId3"/>
    <p:sldId id="431" r:id="rId4"/>
    <p:sldId id="432" r:id="rId5"/>
    <p:sldId id="422" r:id="rId6"/>
    <p:sldId id="434" r:id="rId7"/>
    <p:sldId id="435" r:id="rId8"/>
    <p:sldId id="436" r:id="rId9"/>
    <p:sldId id="441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0F3"/>
    <a:srgbClr val="EFF4F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modSld">
      <pc:chgData name="Agnieszka Siedler" userId="86246ee7ac6b8d5c" providerId="LiveId" clId="{3AF5682C-FCBB-4B25-8050-7F15C6DD4AE2}" dt="2025-12-05T16:32:08.461" v="8" actId="20577"/>
      <pc:docMkLst>
        <pc:docMk/>
      </pc:docMkLst>
      <pc:sldChg chg="modSp mod">
        <pc:chgData name="Agnieszka Siedler" userId="86246ee7ac6b8d5c" providerId="LiveId" clId="{3AF5682C-FCBB-4B25-8050-7F15C6DD4AE2}" dt="2025-12-05T16:32:08.461" v="8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32:08.461" v="8" actId="20577"/>
          <ac:spMkLst>
            <pc:docMk/>
            <pc:sldMk cId="0" sldId="258"/>
            <ac:spMk id="1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14FE0A-5A47-4177-F434-22E13BE3E2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A6D8047-E51C-854F-91A8-36FB9E2C41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B0F20F-1D69-4F1B-0B83-749C526DE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6D51ADA-1873-5395-0125-02022489A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7F8258-45BA-7C05-382B-2D19AAB04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7073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DFFF36-7FE6-3BA7-5F1F-552913417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9E66FD5-92D0-0159-9424-6DC1F1B9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CB5834F-05EB-7118-1E7D-78CDF8C34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9567DE5-9F2C-48F6-FDFE-31DDFCBF2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863C714-A779-E46E-2B63-6289F02F4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0235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7F67D82-1D35-B309-F564-E77F982FD7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EE3E53D-5E99-8CAD-88A9-6DA39735F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433155C-AE63-BB36-A37D-0F0095CA4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FBE0AA9-0C29-F687-120C-0E2238820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4D69143-0870-5968-DF8C-1606AFDD7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5539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741D45-ACD5-45A0-E648-3E250DEB1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5322345-B693-526F-A3C3-633CA87B5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8493C48-F072-742B-9C00-809B6E02B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5B8DF17-82C8-7324-276F-84D35BE9F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F9AAF75-87FE-D607-C0C1-9B2B303D3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751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2BA375D-1C98-3E4F-9878-1E005051E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1012843-63AF-1C9E-5215-92813BBEF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38A890E-49DE-77FA-3199-AF61DB79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2F9BD4A-F118-D1CA-AF16-A521A5A6E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D10D354-7D3A-76CF-5E74-07E3846AF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567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996CF8-EFE9-18B5-4262-F96409D51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F7DD4AB-0F8E-A6E7-09B5-975553CE80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45873EB-4702-FFE3-4332-62F1FDE9C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A597193-60F3-9D62-197F-DD35478F0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427F889-0EC9-9F7C-958C-35B63A961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8181980-F0B8-6845-DC6F-158925052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117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1CA77A-76D2-9428-54E4-32034D029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BC265A0-41E4-2559-B310-0A6FD893A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7013433-EF1E-38FA-A73F-6F59720E05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1AFE021-AB1F-CAB6-43FE-AABF725D53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DA7913E-D804-BE20-E0EA-3CF96AE3AB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DD4B5B5D-44DE-8B56-B2BE-C028F797E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6BEAF796-C0D9-939A-7B6C-C820AA3C4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6BD7347-3CE9-CCA8-E394-CED770DD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6567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D3180D-8514-A1EF-AA98-D9DE3E60F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A60F8F4-F63A-23E3-F46C-21C96D225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83B1CA1-A4C8-D7A8-F96B-E4CE72388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82C6333-A4C5-1E04-6EDF-53886C9ED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024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F0FAEEF-5E83-1793-C66E-BDBDF2F4E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469E9C83-9889-A23F-BD2D-EFD4C50C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8F4671D-0039-EF54-7C37-98C8E8817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1649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EEC459E-8B4F-3BDB-F1B4-1056E0DCB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5E58B2C-BFB6-A56C-E4F9-EE2E4A888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878E2BF-E8D0-245E-988F-A60452E250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3FB4347-B4AD-BEBA-131A-2115F032F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6205181-0BD6-7C52-E91F-D8C5F8772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049A477-C38E-A4B5-96CC-2FE99C40F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385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A449F0-7C2C-120B-0744-3645515F5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7DB5901-164D-8E2D-57BA-F15181F8D1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C95002F-B7ED-741A-C055-178637309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DA52499-4E23-D871-D099-8E9FCD660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FF16D87-6422-DE44-0F6D-0F35F05C0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2F900B-F6C0-1C0D-2A52-9392FE8A7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6279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291442D-3BAB-4F13-27E9-6E6A1A64E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9C0459D-A989-5DA8-FCD5-541622C32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0EA5751-A536-D2DC-47B7-ACDAEB2C47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C83C13-EABE-4622-8079-D70E1AF09DCD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D44F766-94C1-5319-1CAB-C0FD718EED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6CF8911-A2E0-F553-4E9E-4CA707D5C0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F78983-FAD5-4BC3-9620-747EA6605C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270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en-US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prof. dr hab. </a:t>
            </a: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Joanna Madalińska-Michalak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60785" y="3006068"/>
            <a:ext cx="9012621" cy="1729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WSPIERANIE WSPÓŁPRACY INTERDYSCYPLINARNEJ</a:t>
            </a: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WARSZTATY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</a:t>
            </a: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E.2.1</a:t>
            </a:r>
            <a:r>
              <a:rPr lang="pl-PL" sz="28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.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7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5.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5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5400" dirty="0">
                <a:solidFill>
                  <a:srgbClr val="379CF6"/>
                </a:solidFill>
              </a:rPr>
              <a:t>Budowanie mostów: współpraca z rodzicami i specjalistami</a:t>
            </a:r>
            <a:endParaRPr lang="en-US" sz="5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46804" y="369887"/>
            <a:ext cx="9222216" cy="1325563"/>
            <a:chOff x="0" y="-304800"/>
            <a:chExt cx="18444432" cy="2651126"/>
          </a:xfrm>
        </p:grpSpPr>
        <p:sp>
          <p:nvSpPr>
            <p:cNvPr id="7" name="Freeform 7"/>
            <p:cNvSpPr/>
            <p:nvPr/>
          </p:nvSpPr>
          <p:spPr>
            <a:xfrm>
              <a:off x="0" y="-304800"/>
              <a:ext cx="18444432" cy="2651126"/>
            </a:xfrm>
            <a:custGeom>
              <a:avLst/>
              <a:gdLst/>
              <a:ahLst/>
              <a:cxnLst/>
              <a:rect l="l" t="t" r="r" b="b"/>
              <a:pathLst>
                <a:path w="18444432" h="2651126">
                  <a:moveTo>
                    <a:pt x="0" y="0"/>
                  </a:moveTo>
                  <a:lnTo>
                    <a:pt x="18444432" y="0"/>
                  </a:lnTo>
                  <a:lnTo>
                    <a:pt x="18444432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66702"/>
              <a:ext cx="18444432" cy="257492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r>
                <a:rPr lang="pl-PL" sz="3200" b="1" dirty="0"/>
                <a:t>Czym jest współpraca interdyscyplinarna?</a:t>
              </a:r>
              <a:endParaRPr lang="pl-PL" sz="3200" dirty="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11010" y="1839517"/>
            <a:ext cx="8816162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pl-PL" sz="2400" b="1" dirty="0"/>
              <a:t>Definicja:</a:t>
            </a:r>
            <a:br>
              <a:rPr lang="pl-PL" sz="2400" dirty="0"/>
            </a:br>
            <a:r>
              <a:rPr lang="pl-PL" sz="2400" dirty="0"/>
              <a:t>Skoordynowane podejście, w którym specjaliści z różnych dziedzin wraz z członkami rodziny współpracują, aby wspierać rozwój dziecka.</a:t>
            </a:r>
          </a:p>
          <a:p>
            <a:endParaRPr lang="pl-PL" sz="2400" dirty="0"/>
          </a:p>
          <a:p>
            <a:r>
              <a:rPr lang="pl-PL" sz="2400" b="1" dirty="0"/>
              <a:t>Kluczowe elementy:</a:t>
            </a:r>
            <a:endParaRPr lang="pl-PL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Wspólne cele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Wspólne podejmowanie decyzji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Stała komunikacja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Udział rodziny jako równorzędnych partnerów</a:t>
            </a:r>
          </a:p>
        </p:txBody>
      </p:sp>
      <p:sp>
        <p:nvSpPr>
          <p:cNvPr id="10" name="Freeform 10"/>
          <p:cNvSpPr/>
          <p:nvPr/>
        </p:nvSpPr>
        <p:spPr>
          <a:xfrm>
            <a:off x="841732" y="518970"/>
            <a:ext cx="957380" cy="825748"/>
          </a:xfrm>
          <a:custGeom>
            <a:avLst/>
            <a:gdLst/>
            <a:ahLst/>
            <a:cxnLst/>
            <a:rect l="l" t="t" r="r" b="b"/>
            <a:pathLst>
              <a:path w="1436070" h="1238622">
                <a:moveTo>
                  <a:pt x="0" y="0"/>
                </a:moveTo>
                <a:lnTo>
                  <a:pt x="1436070" y="0"/>
                </a:lnTo>
                <a:lnTo>
                  <a:pt x="1436070" y="1238622"/>
                </a:lnTo>
                <a:lnTo>
                  <a:pt x="0" y="12386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676" b="-676"/>
            </a:stretch>
          </a:blipFill>
        </p:spPr>
        <p:txBody>
          <a:bodyPr/>
          <a:lstStyle/>
          <a:p>
            <a:endParaRPr lang="pl-PL"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249295"/>
            <a:ext cx="9222216" cy="2353057"/>
            <a:chOff x="0" y="-498590"/>
            <a:chExt cx="18444432" cy="4706114"/>
          </a:xfrm>
        </p:grpSpPr>
        <p:sp>
          <p:nvSpPr>
            <p:cNvPr id="7" name="Freeform 7"/>
            <p:cNvSpPr/>
            <p:nvPr/>
          </p:nvSpPr>
          <p:spPr>
            <a:xfrm>
              <a:off x="0" y="125338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9859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lang="en-US" sz="1050" dirty="0"/>
            </a:p>
            <a:p>
              <a:pPr>
                <a:lnSpc>
                  <a:spcPts val="4752"/>
                </a:lnSpc>
              </a:pPr>
              <a:r>
                <a:rPr lang="pl-PL" sz="36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Dlaczego to jest ważne w kontekście wsparcia dzieci z ASD? </a:t>
              </a:r>
              <a:endParaRPr lang="en-US" sz="36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27670" y="1938370"/>
            <a:ext cx="10839116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pl-PL" sz="2800" b="1" dirty="0"/>
              <a:t>Korzyści dla dziecka i rodziny:</a:t>
            </a:r>
            <a:endParaRPr lang="pl-P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Całościowe i spójne oddziaływania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Poprawa funkcjonowania w obszarze komunikacji, zachowania i kompetencji społecznych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Lepsza relacja między rodziną a specjalistami</a:t>
            </a:r>
          </a:p>
          <a:p>
            <a:r>
              <a:rPr lang="pl-PL" sz="2800" b="1" dirty="0"/>
              <a:t>Korzyści dla zespołu:</a:t>
            </a:r>
            <a:endParaRPr lang="pl-P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Ograniczenie powielania oddziaływań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Bardziej efektywne wykorzystanie czasu i kompetencji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Wzajemne uczenie się i wsparcie między specjalistami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98438"/>
            <a:chOff x="0" y="0"/>
            <a:chExt cx="18444432" cy="299687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9739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Wyzwania komunikacyjne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951638"/>
            <a:ext cx="10611755" cy="3693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sz="2400" b="1" dirty="0"/>
              <a:t>Bariery skutecznej współpracy:</a:t>
            </a:r>
            <a:endParaRPr lang="pl-PL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400" dirty="0"/>
              <a:t>Ograniczenia czasowe i trudności logistyczne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400" dirty="0"/>
              <a:t>Niejasne role i oczekiwania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400" dirty="0"/>
              <a:t>Zbyt skomplikowany język, profesjonalny żargon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400" dirty="0"/>
              <a:t>Ograniczone zaangażowanie rodziny lub nieporozumienia wynikające z różnic kulturowych</a:t>
            </a:r>
          </a:p>
          <a:p>
            <a:endParaRPr lang="pl-PL" sz="2400" dirty="0"/>
          </a:p>
          <a:p>
            <a:r>
              <a:rPr lang="pl-PL" sz="2400" b="1" dirty="0"/>
              <a:t>Pytanie do refleksji:</a:t>
            </a:r>
            <a:br>
              <a:rPr lang="pl-PL" sz="2400" dirty="0"/>
            </a:br>
            <a:r>
              <a:rPr lang="pl-PL" sz="2400" dirty="0"/>
              <a:t>„Czy doświadczyłeś/doświadczyłaś (lub możesz sobie wyobrazić) trudności we współpracy zespołowej? Co pomogło lub co mogłoby pomóc w ich rozwiązaniu?”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54156"/>
            <a:ext cx="11202841" cy="1492000"/>
            <a:chOff x="0" y="-108314"/>
            <a:chExt cx="22405682" cy="2984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3961250" y="-108314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Skład zespołu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pic>
        <p:nvPicPr>
          <p:cNvPr id="22" name="Obraz 21">
            <a:extLst>
              <a:ext uri="{FF2B5EF4-FFF2-40B4-BE49-F238E27FC236}">
                <a16:creationId xmlns:a16="http://schemas.microsoft.com/office/drawing/2014/main" id="{2C6DB811-920C-EC24-10C8-9FBC45303D8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700"/>
                    </a14:imgEffect>
                    <a14:imgEffect>
                      <a14:saturation sat="10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9894" y="1859256"/>
            <a:ext cx="7830207" cy="4825690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E1AF752-C51F-1926-1A79-C4FEE9E0F0B4}"/>
              </a:ext>
            </a:extLst>
          </p:cNvPr>
          <p:cNvSpPr txBox="1"/>
          <p:nvPr/>
        </p:nvSpPr>
        <p:spPr>
          <a:xfrm>
            <a:off x="3682104" y="2167115"/>
            <a:ext cx="6597998" cy="4247317"/>
          </a:xfrm>
          <a:prstGeom prst="rect">
            <a:avLst/>
          </a:prstGeom>
          <a:solidFill>
            <a:srgbClr val="EBF0F3"/>
          </a:solidFill>
        </p:spPr>
        <p:txBody>
          <a:bodyPr wrap="square" rtlCol="0">
            <a:spAutoFit/>
          </a:bodyPr>
          <a:lstStyle/>
          <a:p>
            <a:pPr>
              <a:spcBef>
                <a:spcPts val="4200"/>
              </a:spcBef>
            </a:pPr>
            <a:r>
              <a:rPr lang="pl-PL" b="1" dirty="0"/>
              <a:t>Logopeda</a:t>
            </a:r>
          </a:p>
          <a:p>
            <a:r>
              <a:rPr lang="pl-PL" dirty="0"/>
              <a:t>Wspiera rozwój komunikacji i użycie języka w sytuacjach społecznych</a:t>
            </a:r>
          </a:p>
          <a:p>
            <a:endParaRPr lang="pl-PL" dirty="0"/>
          </a:p>
          <a:p>
            <a:r>
              <a:rPr lang="pl-PL" b="1" dirty="0"/>
              <a:t>Terapeuta zajęciowy</a:t>
            </a:r>
            <a:br>
              <a:rPr lang="pl-PL" dirty="0"/>
            </a:br>
            <a:r>
              <a:rPr lang="pl-PL" dirty="0"/>
              <a:t>Pracuje nad integracją sensoryczną, motoryką małą oraz samoregulacją</a:t>
            </a:r>
          </a:p>
          <a:p>
            <a:endParaRPr lang="pl-PL" dirty="0"/>
          </a:p>
          <a:p>
            <a:endParaRPr lang="pl-PL" dirty="0"/>
          </a:p>
          <a:p>
            <a:r>
              <a:rPr lang="pl-PL" b="1" dirty="0"/>
              <a:t>Pedagog specjalny</a:t>
            </a:r>
            <a:br>
              <a:rPr lang="pl-PL" dirty="0"/>
            </a:br>
            <a:r>
              <a:rPr lang="pl-PL" dirty="0"/>
              <a:t>Projektuje i realizuje zindywidualizowane plany edukacyjne</a:t>
            </a:r>
          </a:p>
          <a:p>
            <a:endParaRPr lang="pl-PL" dirty="0"/>
          </a:p>
          <a:p>
            <a:r>
              <a:rPr lang="pl-PL" b="1" dirty="0"/>
              <a:t>Psycholog lub terapeuta</a:t>
            </a:r>
            <a:br>
              <a:rPr lang="pl-PL" dirty="0"/>
            </a:br>
            <a:r>
              <a:rPr lang="pl-PL" dirty="0"/>
              <a:t>Ocena potrzeb emocjonalnych i behawioralnych, wspieranie dobrostanu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217764"/>
            <a:ext cx="9222216" cy="2273146"/>
            <a:chOff x="0" y="-435528"/>
            <a:chExt cx="18444432" cy="4546292"/>
          </a:xfrm>
        </p:grpSpPr>
        <p:sp>
          <p:nvSpPr>
            <p:cNvPr id="7" name="Freeform 7"/>
            <p:cNvSpPr/>
            <p:nvPr/>
          </p:nvSpPr>
          <p:spPr>
            <a:xfrm>
              <a:off x="0" y="28578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35528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Rodzina dziecka jako podstawowy partner we współpracy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27993" y="2103762"/>
            <a:ext cx="10611755" cy="3877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sz="2800" b="1" dirty="0"/>
              <a:t>Rola rodziny:</a:t>
            </a:r>
            <a:br>
              <a:rPr lang="pl-PL" sz="2800" dirty="0"/>
            </a:br>
            <a:r>
              <a:rPr lang="pl-PL" sz="2800" dirty="0"/>
              <a:t>• Eksperci od osobowości, historii i codziennych aktywności dziecka</a:t>
            </a:r>
            <a:br>
              <a:rPr lang="pl-PL" sz="2800" dirty="0"/>
            </a:br>
            <a:r>
              <a:rPr lang="pl-PL" sz="2800" dirty="0"/>
              <a:t>• Główni decydenci i rzecznicy jego potrzeb</a:t>
            </a:r>
          </a:p>
          <a:p>
            <a:endParaRPr lang="pl-PL" sz="2800" dirty="0"/>
          </a:p>
          <a:p>
            <a:r>
              <a:rPr lang="pl-PL" sz="2800" b="1" dirty="0"/>
              <a:t>Dobre praktyki na rzecz włączenia rodziny:</a:t>
            </a:r>
            <a:br>
              <a:rPr lang="pl-PL" sz="2800" dirty="0"/>
            </a:br>
            <a:r>
              <a:rPr lang="pl-PL" sz="2800" dirty="0"/>
              <a:t>• Pytania o preferencje oraz kwestie kulturowe</a:t>
            </a:r>
            <a:br>
              <a:rPr lang="pl-PL" sz="2800" dirty="0"/>
            </a:br>
            <a:r>
              <a:rPr lang="pl-PL" sz="2800" dirty="0"/>
              <a:t>• Przekazywanie informacji w sposób jasny i z szacunkiem</a:t>
            </a:r>
            <a:br>
              <a:rPr lang="pl-PL" sz="2800" dirty="0"/>
            </a:br>
            <a:r>
              <a:rPr lang="pl-PL" sz="2800" dirty="0"/>
              <a:t>• Włączanie rodziny w proces planowania, a nie tylko w realizację działań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225105"/>
            <a:ext cx="9222216" cy="2266198"/>
            <a:chOff x="0" y="-450210"/>
            <a:chExt cx="18444432" cy="453239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5021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Współpraca na co dzień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293715"/>
            <a:ext cx="10611755" cy="3877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sz="2800" b="1" dirty="0"/>
              <a:t>Kiedy specjaliści się komunikują?</a:t>
            </a:r>
            <a:br>
              <a:rPr lang="pl-PL" sz="2800" dirty="0"/>
            </a:br>
            <a:r>
              <a:rPr lang="pl-PL" sz="2800" b="1" dirty="0"/>
              <a:t>Nieformalnie:</a:t>
            </a:r>
            <a:r>
              <a:rPr lang="pl-PL" sz="2800" dirty="0"/>
              <a:t> krótkie rozmowy na korytarzu, wiadomości e-mail</a:t>
            </a:r>
            <a:br>
              <a:rPr lang="pl-PL" sz="2800" dirty="0"/>
            </a:br>
            <a:r>
              <a:rPr lang="pl-PL" sz="2800" b="1" dirty="0"/>
              <a:t>Formalnie:</a:t>
            </a:r>
            <a:r>
              <a:rPr lang="pl-PL" sz="2800" dirty="0"/>
              <a:t> spotkania zespołu, regularne konsultacje, wspólne narzędzia do dokumentowania postępów</a:t>
            </a:r>
          </a:p>
          <a:p>
            <a:endParaRPr lang="pl-PL" sz="2800" dirty="0"/>
          </a:p>
          <a:p>
            <a:r>
              <a:rPr lang="pl-PL" sz="2800" b="1" dirty="0"/>
              <a:t>Wskazówki dotyczące skutecznej </a:t>
            </a:r>
            <a:r>
              <a:rPr lang="pl-PL" sz="2800" b="1" dirty="0" err="1"/>
              <a:t>komunikacyji</a:t>
            </a:r>
            <a:r>
              <a:rPr lang="pl-PL" sz="2800" b="1" dirty="0"/>
              <a:t>:</a:t>
            </a:r>
            <a:br>
              <a:rPr lang="pl-PL" sz="2800" dirty="0"/>
            </a:br>
            <a:r>
              <a:rPr lang="pl-PL" sz="2800" dirty="0"/>
              <a:t>• Ustal oczekiwania dotyczące komunikacji już na początku</a:t>
            </a:r>
            <a:br>
              <a:rPr lang="pl-PL" sz="2800" dirty="0"/>
            </a:br>
            <a:r>
              <a:rPr lang="pl-PL" sz="2800" dirty="0"/>
              <a:t>• Korzystaj z dostępnych, spójnych form przekazu (np. notatki wizualne, szablony)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lang="pl-PL"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Jak zaangażować rodzinę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26633" y="2163079"/>
            <a:ext cx="10611755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sz="2800" b="1" dirty="0"/>
              <a:t>Możliwości współpracy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Spotkania wstępne oraz ustalanie celów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Regularne kontakty między domem a placówką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Celebrowanie postępów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dirty="0"/>
              <a:t>Bieżące informacje (np. newslettery, zdjęcia, raporty z postępów)</a:t>
            </a:r>
          </a:p>
          <a:p>
            <a:br>
              <a:rPr lang="pl-PL" sz="2800" dirty="0"/>
            </a:br>
            <a:endParaRPr lang="pl-PL" sz="2800" dirty="0"/>
          </a:p>
          <a:p>
            <a:r>
              <a:rPr lang="pl-PL" sz="2800" b="1" dirty="0"/>
              <a:t>Pytanie do ćwiczenia dla uczestników:</a:t>
            </a:r>
          </a:p>
          <a:p>
            <a:r>
              <a:rPr lang="pl-PL" sz="2800" dirty="0"/>
              <a:t>„Wymień trzy sposoby, w jakie możesz  zachęcić rodzinę do większego zaangażowania w komunikację z zespołem”.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</TotalTime>
  <Words>511</Words>
  <Application>Microsoft Office PowerPoint</Application>
  <PresentationFormat>Panoramiczny</PresentationFormat>
  <Paragraphs>75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9" baseType="lpstr">
      <vt:lpstr>Agrandir Bold</vt:lpstr>
      <vt:lpstr>Aptos</vt:lpstr>
      <vt:lpstr>Aptos Bold</vt:lpstr>
      <vt:lpstr>Aptos Display</vt:lpstr>
      <vt:lpstr>Arial</vt:lpstr>
      <vt:lpstr>Corbel</vt:lpstr>
      <vt:lpstr>Helvetica Bold</vt:lpstr>
      <vt:lpstr>Helvetica World Bold</vt:lpstr>
      <vt:lpstr>PT Sans 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2</cp:revision>
  <dcterms:created xsi:type="dcterms:W3CDTF">2025-07-24T21:17:24Z</dcterms:created>
  <dcterms:modified xsi:type="dcterms:W3CDTF">2025-12-05T16:32:10Z</dcterms:modified>
</cp:coreProperties>
</file>